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4" r:id="rId2"/>
    <p:sldId id="275" r:id="rId3"/>
    <p:sldId id="273" r:id="rId4"/>
    <p:sldId id="258" r:id="rId5"/>
    <p:sldId id="278" r:id="rId6"/>
    <p:sldId id="276" r:id="rId7"/>
    <p:sldId id="259" r:id="rId8"/>
    <p:sldId id="268" r:id="rId9"/>
    <p:sldId id="261" r:id="rId10"/>
    <p:sldId id="257" r:id="rId11"/>
    <p:sldId id="269" r:id="rId12"/>
    <p:sldId id="262" r:id="rId13"/>
    <p:sldId id="263" r:id="rId14"/>
    <p:sldId id="264" r:id="rId15"/>
    <p:sldId id="272" r:id="rId16"/>
    <p:sldId id="265" r:id="rId17"/>
    <p:sldId id="277" r:id="rId18"/>
    <p:sldId id="281" r:id="rId19"/>
    <p:sldId id="280" r:id="rId20"/>
    <p:sldId id="279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681" autoAdjust="0"/>
    <p:restoredTop sz="80829" autoAdjust="0"/>
  </p:normalViewPr>
  <p:slideViewPr>
    <p:cSldViewPr>
      <p:cViewPr varScale="1">
        <p:scale>
          <a:sx n="71" d="100"/>
          <a:sy n="71" d="100"/>
        </p:scale>
        <p:origin x="15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F8520423-115A-4364-8C79-75D6254195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648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8DED72C-92BF-4AC7-8100-C06F1BAE1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083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DED72C-92BF-4AC7-8100-C06F1BAE13A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9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average </a:t>
            </a:r>
            <a:r>
              <a:rPr lang="ro-RO" dirty="0" err="1"/>
              <a:t>residence</a:t>
            </a:r>
            <a:r>
              <a:rPr lang="en-US" dirty="0"/>
              <a:t> time in case of: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en-US" dirty="0"/>
              <a:t>quantum=3  </a:t>
            </a:r>
            <a:r>
              <a:rPr lang="en-US" altLang="en-US" sz="1200" b="1" dirty="0">
                <a:latin typeface="Garamond" pitchFamily="18" charset="0"/>
              </a:rPr>
              <a:t>Average </a:t>
            </a:r>
            <a:r>
              <a:rPr lang="ro-RO" altLang="en-US" sz="1200" b="1" dirty="0" err="1">
                <a:latin typeface="Garamond" pitchFamily="18" charset="0"/>
              </a:rPr>
              <a:t>residence</a:t>
            </a:r>
            <a:r>
              <a:rPr lang="en-US" altLang="en-US" sz="1200" b="1" dirty="0">
                <a:latin typeface="Garamond" pitchFamily="18" charset="0"/>
              </a:rPr>
              <a:t> time = ( (16-1) + (21-3) + (23-0) + (26-2) )/4 = 80/4 = 20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en-US" dirty="0"/>
              <a:t>Quantum=5 </a:t>
            </a:r>
            <a:r>
              <a:rPr lang="en-US" altLang="en-US" sz="1200" b="1" dirty="0">
                <a:latin typeface="Garamond" pitchFamily="18" charset="0"/>
              </a:rPr>
              <a:t>Average </a:t>
            </a:r>
            <a:r>
              <a:rPr lang="ro-RO" altLang="en-US" sz="1200" b="1" dirty="0" err="1">
                <a:latin typeface="Garamond" pitchFamily="18" charset="0"/>
              </a:rPr>
              <a:t>residence</a:t>
            </a:r>
            <a:r>
              <a:rPr lang="en-US" altLang="en-US" sz="1200" b="1" dirty="0">
                <a:latin typeface="Garamond" pitchFamily="18" charset="0"/>
              </a:rPr>
              <a:t> time = ( (9-1) + (19-3) + (22-0) + (26-2) )/4 = 70/4 = 17.5 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en-US" dirty="0"/>
              <a:t>Quantum=8 </a:t>
            </a:r>
            <a:r>
              <a:rPr lang="en-US" altLang="en-US" sz="1200" b="1" dirty="0">
                <a:latin typeface="Garamond" pitchFamily="18" charset="0"/>
              </a:rPr>
              <a:t>Average </a:t>
            </a:r>
            <a:r>
              <a:rPr lang="ro-RO" altLang="en-US" sz="1200" b="1" dirty="0" err="1">
                <a:latin typeface="Garamond" pitchFamily="18" charset="0"/>
              </a:rPr>
              <a:t>residence</a:t>
            </a:r>
            <a:r>
              <a:rPr lang="en-US" altLang="en-US" sz="1200" b="1" dirty="0">
                <a:latin typeface="Garamond" pitchFamily="18" charset="0"/>
              </a:rPr>
              <a:t> time = ( (8-0) + (12-1) + (25-3) + (26-2) )/4 = 65/4 = 16.25</a:t>
            </a:r>
          </a:p>
          <a:p>
            <a:pPr marL="228600" indent="-228600">
              <a:buAutoNum type="alphaLcParenR"/>
            </a:pPr>
            <a:endParaRPr lang="en-US" dirty="0"/>
          </a:p>
          <a:p>
            <a:pPr marL="228600" indent="-228600">
              <a:buAutoNum type="alphaL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DED72C-92BF-4AC7-8100-C06F1BAE13A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11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FEB3E-6F0C-4001-BE86-47ED792C30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9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B5DD5-D897-4F10-8099-4B1CCD7522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41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40AB3-7798-45A8-BF37-38E372255C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1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957B9-4016-4387-9C4E-D89E81E892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41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53921-A308-4B89-B125-7DEC84AE93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6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EA368-F170-4AF4-B6E9-9356B3B126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25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6946F-A464-4AFC-81F4-3B43A637CA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3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A47AE-C82C-4599-98B7-619154F6F3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B744F-DBD9-4EEE-AC46-31449407A5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04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58523-028D-4F17-9CB9-5D2126189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95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15D89-AF2D-43BA-BFF3-CEBA8F6313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 smtClean="0"/>
            </a:lvl1pPr>
          </a:lstStyle>
          <a:p>
            <a:pPr>
              <a:defRPr/>
            </a:pPr>
            <a:fld id="{0DED1044-EF01-4F0E-B960-C081B97175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D6E1D47-BD45-4DD3-AF0A-4B28FF829A50}" type="slidenum">
              <a:rPr lang="en-US" altLang="en-US">
                <a:latin typeface="Cambria" pitchFamily="18" charset="0"/>
              </a:rPr>
              <a:pPr/>
              <a:t>1</a:t>
            </a:fld>
            <a:endParaRPr lang="en-US" altLang="en-US" dirty="0">
              <a:latin typeface="Cambria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4953000"/>
            <a:ext cx="8458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Răzvan Daniel ZOTA</a:t>
            </a:r>
          </a:p>
          <a:p>
            <a:pPr algn="ctr">
              <a:buFontTx/>
              <a:buNone/>
            </a:pPr>
            <a:r>
              <a:rPr lang="en-US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Faculty of Cybernetics, Statistics and Economic Informatics</a:t>
            </a:r>
          </a:p>
          <a:p>
            <a:pPr algn="ctr">
              <a:buFontTx/>
              <a:buNone/>
            </a:pPr>
            <a:r>
              <a:rPr lang="en-US" altLang="en-US" sz="2300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zota@ase.ro</a:t>
            </a:r>
          </a:p>
          <a:p>
            <a:pPr algn="ctr">
              <a:buFontTx/>
              <a:buNone/>
            </a:pPr>
            <a:r>
              <a:rPr lang="en-US" altLang="en-US" sz="2300" b="1" kern="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http</a:t>
            </a:r>
            <a:r>
              <a:rPr lang="ro-RO" altLang="en-US" sz="2300" b="1" kern="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altLang="en-US" sz="2300" b="1" kern="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://zota.ase.ro/os</a:t>
            </a:r>
            <a:endParaRPr lang="en-US" altLang="en-US" sz="2300" b="1" kern="0" dirty="0">
              <a:solidFill>
                <a:srgbClr val="FF33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647700" y="2304846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1200"/>
              </a:spcAft>
            </a:pPr>
            <a:r>
              <a:rPr lang="en-US" alt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Operating Systems 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</a:pPr>
            <a:r>
              <a:rPr lang="en-US" altLang="en-US" sz="3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Course #8</a:t>
            </a:r>
            <a:br>
              <a:rPr lang="en-US" altLang="en-US" sz="3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altLang="en-US" sz="3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Process scheduling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860D25C-2D06-4051-9475-F894262A6AEF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724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Garamond" pitchFamily="18" charset="0"/>
              </a:rPr>
              <a:t>Features for </a:t>
            </a:r>
            <a:r>
              <a:rPr lang="en-US" altLang="en-US" sz="2400" b="1" i="1" dirty="0">
                <a:solidFill>
                  <a:schemeClr val="accent2"/>
                </a:solidFill>
                <a:latin typeface="Garamond" pitchFamily="18" charset="0"/>
              </a:rPr>
              <a:t>preemptive algorithms</a:t>
            </a:r>
            <a:r>
              <a:rPr lang="en-US" altLang="en-US" sz="2400" b="1" dirty="0">
                <a:solidFill>
                  <a:schemeClr val="accent2"/>
                </a:solidFill>
                <a:latin typeface="Garamond" pitchFamily="18" charset="0"/>
              </a:rPr>
              <a:t>:</a:t>
            </a:r>
            <a:endParaRPr lang="en-US" altLang="en-US" sz="2400" b="1" dirty="0"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endParaRPr lang="en-US" altLang="en-US" sz="2400" dirty="0">
              <a:latin typeface="Garamond" pitchFamily="18" charset="0"/>
            </a:endParaRPr>
          </a:p>
          <a:p>
            <a:pPr>
              <a:lnSpc>
                <a:spcPct val="80000"/>
              </a:lnSpc>
              <a:buFont typeface="Symbol" pitchFamily="18" charset="2"/>
              <a:buChar char="·"/>
            </a:pPr>
            <a:r>
              <a:rPr lang="en-US" altLang="en-US" sz="2400" dirty="0">
                <a:latin typeface="Garamond" pitchFamily="18" charset="0"/>
              </a:rPr>
              <a:t>In this case, the process is stopped from execution when another process with a higher priority is ready for execution</a:t>
            </a:r>
          </a:p>
          <a:p>
            <a:pPr>
              <a:lnSpc>
                <a:spcPct val="80000"/>
              </a:lnSpc>
              <a:buFont typeface="Symbol" pitchFamily="18" charset="2"/>
              <a:buChar char="·"/>
            </a:pPr>
            <a:r>
              <a:rPr lang="en-US" altLang="en-US" sz="2400" dirty="0">
                <a:latin typeface="Garamond" pitchFamily="18" charset="0"/>
              </a:rPr>
              <a:t>It can be applied in case of SJF and in case of priority based scheduling</a:t>
            </a:r>
          </a:p>
          <a:p>
            <a:pPr>
              <a:lnSpc>
                <a:spcPct val="80000"/>
              </a:lnSpc>
              <a:buFont typeface="Symbol" pitchFamily="18" charset="2"/>
              <a:buChar char="·"/>
            </a:pPr>
            <a:r>
              <a:rPr lang="en-US" altLang="en-US" sz="2400" b="1" dirty="0">
                <a:latin typeface="Garamond" pitchFamily="18" charset="0"/>
              </a:rPr>
              <a:t>It avoids CPU monopolization by a single process</a:t>
            </a:r>
          </a:p>
          <a:p>
            <a:pPr>
              <a:lnSpc>
                <a:spcPct val="80000"/>
              </a:lnSpc>
              <a:buFont typeface="Symbol" pitchFamily="18" charset="2"/>
              <a:buChar char="·"/>
            </a:pPr>
            <a:r>
              <a:rPr lang="en-US" altLang="en-US" sz="2400" dirty="0">
                <a:latin typeface="Garamond" pitchFamily="18" charset="0"/>
              </a:rPr>
              <a:t>In case of </a:t>
            </a:r>
            <a:r>
              <a:rPr lang="en-US" altLang="en-US" sz="2400" i="1" dirty="0">
                <a:latin typeface="Garamond" pitchFamily="18" charset="0"/>
              </a:rPr>
              <a:t>time sharing</a:t>
            </a:r>
            <a:r>
              <a:rPr lang="ro-RO" altLang="en-US" sz="2400" dirty="0">
                <a:latin typeface="Garamond" pitchFamily="18" charset="0"/>
              </a:rPr>
              <a:t> </a:t>
            </a:r>
            <a:r>
              <a:rPr lang="en-US" altLang="en-US" sz="2400" dirty="0">
                <a:latin typeface="Garamond" pitchFamily="18" charset="0"/>
              </a:rPr>
              <a:t>it is necessary to implement this technique because the CPU must be protected by the processes with small priorities</a:t>
            </a:r>
          </a:p>
          <a:p>
            <a:pPr>
              <a:lnSpc>
                <a:spcPct val="80000"/>
              </a:lnSpc>
              <a:buFont typeface="Symbol" pitchFamily="18" charset="2"/>
              <a:buChar char="·"/>
            </a:pPr>
            <a:r>
              <a:rPr lang="en-US" altLang="en-US" sz="2400" dirty="0">
                <a:latin typeface="Garamond" pitchFamily="18" charset="0"/>
              </a:rPr>
              <a:t>If shorter jobs have higher priority, the response time is better</a:t>
            </a:r>
          </a:p>
          <a:p>
            <a:pPr>
              <a:lnSpc>
                <a:spcPct val="80000"/>
              </a:lnSpc>
            </a:pPr>
            <a:endParaRPr lang="en-US" altLang="en-US" sz="2200" dirty="0">
              <a:latin typeface="Garamond" pitchFamily="18" charset="0"/>
            </a:endParaRP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990600" y="381000"/>
            <a:ext cx="7467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Scheduling algorithms – preemptive approach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91ABACE-FB1E-41F1-896B-8321A3D529FF}" type="slidenum">
              <a:rPr lang="en-US" altLang="en-US"/>
              <a:pPr/>
              <a:t>11</a:t>
            </a:fld>
            <a:endParaRPr lang="en-US" altLang="en-US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04800" y="1447800"/>
            <a:ext cx="8610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95288" indent="-395288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604963" indent="-352425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1800" b="1" dirty="0">
                <a:latin typeface="Garamond" pitchFamily="18" charset="0"/>
              </a:rPr>
              <a:t>E</a:t>
            </a:r>
            <a:r>
              <a:rPr lang="ro-RO" altLang="en-US" sz="1800" b="1" dirty="0">
                <a:latin typeface="Garamond" pitchFamily="18" charset="0"/>
              </a:rPr>
              <a:t>x</a:t>
            </a:r>
            <a:r>
              <a:rPr lang="en-US" altLang="en-US" sz="1800" b="1" dirty="0">
                <a:latin typeface="Garamond" pitchFamily="18" charset="0"/>
              </a:rPr>
              <a:t>ample:</a:t>
            </a:r>
          </a:p>
          <a:p>
            <a:pPr lvl="2" algn="just">
              <a:spcBef>
                <a:spcPct val="20000"/>
              </a:spcBef>
            </a:pPr>
            <a:r>
              <a:rPr lang="en-US" altLang="en-US" sz="1800" b="1" dirty="0">
                <a:latin typeface="Garamond" pitchFamily="18" charset="0"/>
              </a:rPr>
              <a:t> 		</a:t>
            </a:r>
            <a:r>
              <a:rPr lang="ro-RO" altLang="en-US" sz="1800" b="1" dirty="0">
                <a:latin typeface="Garamond" pitchFamily="18" charset="0"/>
              </a:rPr>
              <a:t>Proces</a:t>
            </a:r>
            <a:r>
              <a:rPr lang="en-US" altLang="en-US" sz="1800" b="1" dirty="0">
                <a:latin typeface="Garamond" pitchFamily="18" charset="0"/>
              </a:rPr>
              <a:t>s		Arrival time	Service time  		</a:t>
            </a:r>
          </a:p>
          <a:p>
            <a:pPr lvl="2" algn="just">
              <a:spcBef>
                <a:spcPct val="20000"/>
              </a:spcBef>
            </a:pPr>
            <a:r>
              <a:rPr lang="en-US" altLang="en-US" sz="1800" b="1" dirty="0">
                <a:latin typeface="Garamond" pitchFamily="18" charset="0"/>
              </a:rPr>
              <a:t>	 	    1 		    0 		      8</a:t>
            </a:r>
          </a:p>
          <a:p>
            <a:pPr lvl="2" algn="just">
              <a:spcBef>
                <a:spcPct val="20000"/>
              </a:spcBef>
            </a:pPr>
            <a:r>
              <a:rPr lang="en-US" altLang="en-US" sz="1800" b="1" dirty="0">
                <a:latin typeface="Garamond" pitchFamily="18" charset="0"/>
              </a:rPr>
              <a:t>		    2 		    1 		      4</a:t>
            </a:r>
          </a:p>
          <a:p>
            <a:pPr lvl="2" algn="just">
              <a:spcBef>
                <a:spcPct val="20000"/>
              </a:spcBef>
            </a:pPr>
            <a:r>
              <a:rPr lang="en-US" altLang="en-US" sz="1800" b="1" dirty="0">
                <a:latin typeface="Garamond" pitchFamily="18" charset="0"/>
              </a:rPr>
              <a:t>	 	    3 		    2 		      9</a:t>
            </a:r>
          </a:p>
          <a:p>
            <a:pPr lvl="2" algn="just">
              <a:spcBef>
                <a:spcPct val="20000"/>
              </a:spcBef>
            </a:pPr>
            <a:r>
              <a:rPr lang="en-US" altLang="en-US" sz="1800" b="1" dirty="0">
                <a:latin typeface="Garamond" pitchFamily="18" charset="0"/>
              </a:rPr>
              <a:t>	 	    4 		    3 		      5</a:t>
            </a:r>
            <a:endParaRPr lang="en-US" altLang="en-US" sz="1800" dirty="0">
              <a:latin typeface="Garamond" pitchFamily="18" charset="0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609600" y="4191000"/>
            <a:ext cx="8229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1800" dirty="0">
              <a:latin typeface="Garamond" pitchFamily="18" charset="0"/>
            </a:endParaRPr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>
            <a:off x="6096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>
            <a:off x="88392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>
            <a:off x="22098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96" name="Line 9"/>
          <p:cNvSpPr>
            <a:spLocks noChangeShapeType="1"/>
          </p:cNvSpPr>
          <p:nvPr/>
        </p:nvSpPr>
        <p:spPr bwMode="auto">
          <a:xfrm>
            <a:off x="38100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>
            <a:off x="64770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457200" y="5037138"/>
            <a:ext cx="268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0</a:t>
            </a:r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2057400" y="5037138"/>
            <a:ext cx="268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5</a:t>
            </a: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3657600" y="5037138"/>
            <a:ext cx="338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10</a:t>
            </a:r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6248400" y="5113338"/>
            <a:ext cx="338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17</a:t>
            </a: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8686800" y="503713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26</a:t>
            </a:r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13716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P2</a:t>
            </a:r>
          </a:p>
        </p:txBody>
      </p:sp>
      <p:sp>
        <p:nvSpPr>
          <p:cNvPr id="12304" name="Text Box 17"/>
          <p:cNvSpPr txBox="1">
            <a:spLocks noChangeArrowheads="1"/>
          </p:cNvSpPr>
          <p:nvPr/>
        </p:nvSpPr>
        <p:spPr bwMode="auto">
          <a:xfrm>
            <a:off x="28194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P4</a:t>
            </a:r>
          </a:p>
        </p:txBody>
      </p:sp>
      <p:sp>
        <p:nvSpPr>
          <p:cNvPr id="12305" name="Text Box 18"/>
          <p:cNvSpPr txBox="1">
            <a:spLocks noChangeArrowheads="1"/>
          </p:cNvSpPr>
          <p:nvPr/>
        </p:nvSpPr>
        <p:spPr bwMode="auto">
          <a:xfrm>
            <a:off x="5029200" y="4354513"/>
            <a:ext cx="390525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P1</a:t>
            </a:r>
          </a:p>
        </p:txBody>
      </p:sp>
      <p:sp>
        <p:nvSpPr>
          <p:cNvPr id="12306" name="Text Box 19"/>
          <p:cNvSpPr txBox="1">
            <a:spLocks noChangeArrowheads="1"/>
          </p:cNvSpPr>
          <p:nvPr/>
        </p:nvSpPr>
        <p:spPr bwMode="auto">
          <a:xfrm>
            <a:off x="76962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P3</a:t>
            </a:r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517525" y="3630613"/>
            <a:ext cx="1757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800" b="1" dirty="0">
                <a:latin typeface="Garamond" pitchFamily="18" charset="0"/>
              </a:rPr>
              <a:t>Preemptive </a:t>
            </a:r>
            <a:r>
              <a:rPr lang="ro-RO" altLang="en-US" sz="1800" b="1" dirty="0">
                <a:latin typeface="Garamond" pitchFamily="18" charset="0"/>
              </a:rPr>
              <a:t>SJF</a:t>
            </a:r>
            <a:endParaRPr lang="en-US" altLang="en-US" sz="1800" b="1" dirty="0">
              <a:latin typeface="Garamond" pitchFamily="18" charset="0"/>
            </a:endParaRPr>
          </a:p>
        </p:txBody>
      </p:sp>
      <p:sp>
        <p:nvSpPr>
          <p:cNvPr id="12308" name="Text Box 21"/>
          <p:cNvSpPr txBox="1">
            <a:spLocks noChangeArrowheads="1"/>
          </p:cNvSpPr>
          <p:nvPr/>
        </p:nvSpPr>
        <p:spPr bwMode="auto">
          <a:xfrm>
            <a:off x="457200" y="5596679"/>
            <a:ext cx="86310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b="1" dirty="0">
                <a:latin typeface="Garamond" pitchFamily="18" charset="0"/>
              </a:rPr>
              <a:t>Average residence time = ( (5-1) + (10-3) + (17-0) + (26-2) )/4 = 52/4 = 13.0</a:t>
            </a:r>
          </a:p>
        </p:txBody>
      </p:sp>
      <p:sp>
        <p:nvSpPr>
          <p:cNvPr id="12309" name="Text Box 22"/>
          <p:cNvSpPr txBox="1">
            <a:spLocks noChangeArrowheads="1"/>
          </p:cNvSpPr>
          <p:nvPr/>
        </p:nvSpPr>
        <p:spPr bwMode="auto">
          <a:xfrm>
            <a:off x="685800" y="4354513"/>
            <a:ext cx="390525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P1</a:t>
            </a:r>
          </a:p>
        </p:txBody>
      </p:sp>
      <p:sp>
        <p:nvSpPr>
          <p:cNvPr id="12310" name="Line 23"/>
          <p:cNvSpPr>
            <a:spLocks noChangeShapeType="1"/>
          </p:cNvSpPr>
          <p:nvPr/>
        </p:nvSpPr>
        <p:spPr bwMode="auto">
          <a:xfrm>
            <a:off x="11430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11" name="Text Box 24"/>
          <p:cNvSpPr txBox="1">
            <a:spLocks noChangeArrowheads="1"/>
          </p:cNvSpPr>
          <p:nvPr/>
        </p:nvSpPr>
        <p:spPr bwMode="auto">
          <a:xfrm>
            <a:off x="990600" y="5037138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1</a:t>
            </a:r>
          </a:p>
        </p:txBody>
      </p:sp>
      <p:sp>
        <p:nvSpPr>
          <p:cNvPr id="12313" name="Text Box 30"/>
          <p:cNvSpPr txBox="1">
            <a:spLocks noChangeArrowheads="1"/>
          </p:cNvSpPr>
          <p:nvPr/>
        </p:nvSpPr>
        <p:spPr bwMode="auto">
          <a:xfrm>
            <a:off x="1076326" y="381000"/>
            <a:ext cx="7570788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Scheduling algorithms</a:t>
            </a:r>
            <a:r>
              <a:rPr lang="ro-RO" altLang="en-US" sz="3300" b="1" dirty="0">
                <a:solidFill>
                  <a:srgbClr val="FF0000"/>
                </a:solidFill>
                <a:latin typeface="Garamond" pitchFamily="18" charset="0"/>
              </a:rPr>
              <a:t> – SJF example</a:t>
            </a:r>
            <a:endParaRPr lang="en-US" altLang="en-US" sz="3300" b="1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A96C550-0950-41F4-B05D-D10228B91F4A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8600" y="1219200"/>
            <a:ext cx="8610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14350" indent="-51435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600" b="1" dirty="0">
                <a:solidFill>
                  <a:schemeClr val="accent2"/>
                </a:solidFill>
                <a:latin typeface="Garamond" pitchFamily="18" charset="0"/>
              </a:rPr>
              <a:t>Priority based scheduling:</a:t>
            </a:r>
            <a:endParaRPr lang="en-US" altLang="en-US" sz="2600" b="1" dirty="0">
              <a:latin typeface="Garamond" pitchFamily="18" charset="0"/>
            </a:endParaRPr>
          </a:p>
          <a:p>
            <a:pPr algn="just"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spcBef>
                <a:spcPct val="20000"/>
              </a:spcBef>
              <a:buFont typeface="Symbol" pitchFamily="18" charset="2"/>
              <a:buChar char="·"/>
            </a:pPr>
            <a:r>
              <a:rPr lang="en-US" altLang="en-US" sz="2200" dirty="0">
                <a:latin typeface="Garamond" pitchFamily="18" charset="0"/>
              </a:rPr>
              <a:t>Each process is assigned a priority. The scheduler selects the first process with the highest priority</a:t>
            </a:r>
            <a:r>
              <a:rPr lang="ro-RO" altLang="en-US" sz="2200" dirty="0">
                <a:latin typeface="Garamond" pitchFamily="18" charset="0"/>
              </a:rPr>
              <a:t>.</a:t>
            </a:r>
            <a:r>
              <a:rPr lang="en-US" altLang="en-US" sz="2200" dirty="0">
                <a:latin typeface="Garamond" pitchFamily="18" charset="0"/>
              </a:rPr>
              <a:t> All the processes with the same priority are in a </a:t>
            </a:r>
            <a:r>
              <a:rPr lang="ro-RO" altLang="en-US" sz="2200" dirty="0">
                <a:latin typeface="Garamond" pitchFamily="18" charset="0"/>
              </a:rPr>
              <a:t>FIFO</a:t>
            </a:r>
            <a:r>
              <a:rPr lang="en-US" altLang="en-US" sz="2200" dirty="0">
                <a:latin typeface="Garamond" pitchFamily="18" charset="0"/>
              </a:rPr>
              <a:t> list</a:t>
            </a:r>
            <a:r>
              <a:rPr lang="ro-RO" altLang="en-US" sz="2200" dirty="0">
                <a:latin typeface="Garamond" pitchFamily="18" charset="0"/>
              </a:rPr>
              <a:t>.</a:t>
            </a:r>
            <a:endParaRPr lang="en-US" altLang="en-US" sz="2200" dirty="0">
              <a:latin typeface="Garamond" pitchFamily="18" charset="0"/>
            </a:endParaRPr>
          </a:p>
          <a:p>
            <a:pPr algn="just">
              <a:spcBef>
                <a:spcPct val="20000"/>
              </a:spcBef>
              <a:buFont typeface="Symbol" pitchFamily="18" charset="2"/>
              <a:buChar char="·"/>
            </a:pPr>
            <a:r>
              <a:rPr lang="en-US" altLang="en-US" sz="2200" dirty="0">
                <a:latin typeface="Garamond" pitchFamily="18" charset="0"/>
              </a:rPr>
              <a:t>The priority can be set by the user or by a default mechanism. The system can determine the priority function of memory needs, time limits or other constraints.</a:t>
            </a:r>
            <a:endParaRPr lang="ro-RO" altLang="en-US" sz="2200" dirty="0">
              <a:latin typeface="Garamond" pitchFamily="18" charset="0"/>
            </a:endParaRPr>
          </a:p>
          <a:p>
            <a:pPr algn="just">
              <a:spcBef>
                <a:spcPct val="20000"/>
              </a:spcBef>
              <a:buFont typeface="Symbol" pitchFamily="18" charset="2"/>
              <a:buChar char="·"/>
            </a:pPr>
            <a:r>
              <a:rPr lang="en-US" altLang="en-US" sz="2200" b="1" i="1" dirty="0">
                <a:latin typeface="Garamond" pitchFamily="18" charset="0"/>
              </a:rPr>
              <a:t>Starvation</a:t>
            </a:r>
            <a:r>
              <a:rPr lang="en-US" altLang="en-US" sz="2200" i="1" dirty="0">
                <a:latin typeface="Garamond" pitchFamily="18" charset="0"/>
              </a:rPr>
              <a:t> </a:t>
            </a:r>
            <a:r>
              <a:rPr lang="ro-RO" altLang="en-US" sz="2200" dirty="0">
                <a:latin typeface="Garamond" pitchFamily="18" charset="0"/>
              </a:rPr>
              <a:t>– </a:t>
            </a:r>
            <a:r>
              <a:rPr lang="en-US" altLang="en-US" sz="2200" dirty="0">
                <a:latin typeface="Garamond" pitchFamily="18" charset="0"/>
              </a:rPr>
              <a:t>it’s the phenomenon that appears when a process with a lower priority never executes. Implementation solution: a variable that will store the </a:t>
            </a:r>
            <a:r>
              <a:rPr lang="ro-RO" altLang="en-US" sz="2200" dirty="0">
                <a:latin typeface="Garamond" pitchFamily="18" charset="0"/>
              </a:rPr>
              <a:t>“</a:t>
            </a:r>
            <a:r>
              <a:rPr lang="en-US" altLang="en-US" sz="2200" dirty="0">
                <a:latin typeface="Garamond" pitchFamily="18" charset="0"/>
              </a:rPr>
              <a:t>age</a:t>
            </a:r>
            <a:r>
              <a:rPr lang="ro-RO" altLang="en-US" sz="2200" dirty="0">
                <a:latin typeface="Garamond" pitchFamily="18" charset="0"/>
              </a:rPr>
              <a:t>”</a:t>
            </a:r>
            <a:r>
              <a:rPr lang="en-US" altLang="en-US" sz="2200" dirty="0">
                <a:latin typeface="Garamond" pitchFamily="18" charset="0"/>
              </a:rPr>
              <a:t>.</a:t>
            </a:r>
          </a:p>
          <a:p>
            <a:pPr algn="just">
              <a:spcBef>
                <a:spcPct val="20000"/>
              </a:spcBef>
              <a:buFont typeface="Symbol" pitchFamily="18" charset="2"/>
              <a:buChar char="·"/>
            </a:pPr>
            <a:r>
              <a:rPr lang="en-US" altLang="en-US" sz="2200" dirty="0">
                <a:latin typeface="Garamond" pitchFamily="18" charset="0"/>
              </a:rPr>
              <a:t>It must maintain a balance between “saying yes” to interactive jobs without having </a:t>
            </a:r>
            <a:r>
              <a:rPr lang="ro-RO" altLang="en-US" sz="2200" dirty="0">
                <a:latin typeface="Garamond" pitchFamily="18" charset="0"/>
              </a:rPr>
              <a:t>“starvation” </a:t>
            </a:r>
            <a:r>
              <a:rPr lang="en-US" altLang="en-US" sz="2200" dirty="0">
                <a:latin typeface="Garamond" pitchFamily="18" charset="0"/>
              </a:rPr>
              <a:t>for batch jobs.</a:t>
            </a:r>
          </a:p>
          <a:p>
            <a:pPr algn="just"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</p:txBody>
      </p:sp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896143" y="381000"/>
            <a:ext cx="727551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Priority based scheduling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9CEBF3F-A129-493E-B1D8-35CB108466D2}" type="slidenum">
              <a:rPr lang="en-US" altLang="en-US"/>
              <a:pPr/>
              <a:t>13</a:t>
            </a:fld>
            <a:endParaRPr lang="en-US" altLang="en-US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Garamond" pitchFamily="18" charset="0"/>
              </a:rPr>
              <a:t>ROUND ROBIN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>
              <a:latin typeface="Garamond" pitchFamily="18" charset="0"/>
            </a:endParaRPr>
          </a:p>
          <a:p>
            <a:pPr lvl="1">
              <a:lnSpc>
                <a:spcPct val="90000"/>
              </a:lnSpc>
              <a:buFont typeface="Symbol" pitchFamily="18" charset="2"/>
              <a:buChar char="·"/>
            </a:pPr>
            <a:r>
              <a:rPr lang="en-US" altLang="en-US" sz="2200" dirty="0">
                <a:latin typeface="Garamond" pitchFamily="18" charset="0"/>
              </a:rPr>
              <a:t>It uses a timer to generate an interrupt after a specified period of time. The preemptive multitasking is assured if a task exceeds the allocated quantum.</a:t>
            </a:r>
          </a:p>
          <a:p>
            <a:pPr lvl="1">
              <a:lnSpc>
                <a:spcPct val="90000"/>
              </a:lnSpc>
              <a:buFont typeface="Symbol" pitchFamily="18" charset="2"/>
              <a:buChar char="·"/>
            </a:pPr>
            <a:r>
              <a:rPr lang="en-US" altLang="en-US" sz="2200" dirty="0">
                <a:latin typeface="Garamond" pitchFamily="18" charset="0"/>
              </a:rPr>
              <a:t>In slide</a:t>
            </a:r>
            <a:r>
              <a:rPr lang="ro-RO" altLang="en-US" sz="2200" dirty="0">
                <a:latin typeface="Garamond" pitchFamily="18" charset="0"/>
              </a:rPr>
              <a:t> 15 </a:t>
            </a:r>
            <a:r>
              <a:rPr lang="en-US" altLang="en-US" sz="2200" dirty="0">
                <a:latin typeface="Garamond" pitchFamily="18" charset="0"/>
              </a:rPr>
              <a:t>we are testing the previous example for a quantum = 4 sec</a:t>
            </a:r>
            <a:r>
              <a:rPr lang="ro-RO" altLang="en-US" sz="2200" dirty="0">
                <a:latin typeface="Garamond" pitchFamily="18" charset="0"/>
              </a:rPr>
              <a:t>.</a:t>
            </a:r>
            <a:endParaRPr lang="en-US" altLang="en-US" sz="2200" dirty="0">
              <a:latin typeface="Garamond" pitchFamily="18" charset="0"/>
            </a:endParaRPr>
          </a:p>
          <a:p>
            <a:pPr lvl="1">
              <a:lnSpc>
                <a:spcPct val="90000"/>
              </a:lnSpc>
              <a:buFont typeface="Symbol" pitchFamily="18" charset="2"/>
              <a:buChar char="·"/>
            </a:pPr>
            <a:r>
              <a:rPr lang="en-US" altLang="en-US" sz="2200" dirty="0">
                <a:latin typeface="Garamond" pitchFamily="18" charset="0"/>
              </a:rPr>
              <a:t>Definitions:</a:t>
            </a:r>
          </a:p>
          <a:p>
            <a:pPr lvl="2">
              <a:lnSpc>
                <a:spcPct val="90000"/>
              </a:lnSpc>
            </a:pPr>
            <a:r>
              <a:rPr lang="en-US" altLang="en-US" sz="2200" b="1" dirty="0">
                <a:latin typeface="Garamond" pitchFamily="18" charset="0"/>
              </a:rPr>
              <a:t>Context switching</a:t>
            </a:r>
            <a:r>
              <a:rPr lang="ro-RO" altLang="en-US" sz="2200" b="1" dirty="0">
                <a:latin typeface="Garamond" pitchFamily="18" charset="0"/>
              </a:rPr>
              <a:t> – </a:t>
            </a:r>
            <a:r>
              <a:rPr lang="en-US" altLang="en-US" sz="2200" dirty="0">
                <a:latin typeface="Garamond" pitchFamily="18" charset="0"/>
              </a:rPr>
              <a:t>Modifying the running state from one process to another</a:t>
            </a:r>
            <a:r>
              <a:rPr lang="ro-RO" altLang="en-US" sz="2200" dirty="0">
                <a:latin typeface="Garamond" pitchFamily="18" charset="0"/>
              </a:rPr>
              <a:t> (</a:t>
            </a:r>
            <a:r>
              <a:rPr lang="en-US" altLang="en-US" sz="2200" dirty="0">
                <a:latin typeface="Garamond" pitchFamily="18" charset="0"/>
              </a:rPr>
              <a:t>memory change</a:t>
            </a:r>
            <a:r>
              <a:rPr lang="ro-RO" altLang="en-US" sz="2200" dirty="0">
                <a:latin typeface="Garamond" pitchFamily="18" charset="0"/>
              </a:rPr>
              <a:t>)</a:t>
            </a:r>
            <a:r>
              <a:rPr lang="en-US" altLang="en-US" sz="2200" dirty="0">
                <a:latin typeface="Garamond" pitchFamily="18" charset="0"/>
              </a:rPr>
              <a:t>.</a:t>
            </a:r>
          </a:p>
          <a:p>
            <a:pPr lvl="2">
              <a:lnSpc>
                <a:spcPct val="90000"/>
              </a:lnSpc>
            </a:pPr>
            <a:r>
              <a:rPr lang="en-US" altLang="en-US" sz="2200" b="1" dirty="0">
                <a:latin typeface="Garamond" pitchFamily="18" charset="0"/>
              </a:rPr>
              <a:t>Processor sharing</a:t>
            </a:r>
            <a:r>
              <a:rPr lang="ro-RO" altLang="en-US" sz="2200" b="1" dirty="0">
                <a:latin typeface="Garamond" pitchFamily="18" charset="0"/>
              </a:rPr>
              <a:t>– </a:t>
            </a:r>
            <a:r>
              <a:rPr lang="en-US" altLang="en-US" sz="2200" dirty="0">
                <a:latin typeface="Garamond" pitchFamily="18" charset="0"/>
              </a:rPr>
              <a:t>Using a quantum such that every process will run for a maximum amount of time specified by that quantum.</a:t>
            </a:r>
          </a:p>
          <a:p>
            <a:pPr lvl="2">
              <a:lnSpc>
                <a:spcPct val="90000"/>
              </a:lnSpc>
            </a:pPr>
            <a:r>
              <a:rPr lang="en-US" altLang="en-US" sz="2200" b="1" dirty="0">
                <a:latin typeface="Garamond" pitchFamily="18" charset="0"/>
              </a:rPr>
              <a:t>Rescheduling latency</a:t>
            </a:r>
            <a:r>
              <a:rPr lang="ro-RO" altLang="en-US" sz="2200" b="1" dirty="0">
                <a:latin typeface="Garamond" pitchFamily="18" charset="0"/>
              </a:rPr>
              <a:t> – </a:t>
            </a:r>
            <a:r>
              <a:rPr lang="en-US" altLang="en-US" sz="2200" dirty="0">
                <a:latin typeface="Garamond" pitchFamily="18" charset="0"/>
              </a:rPr>
              <a:t>represents the waiting time from the moment when a process makes a running request till the moment it is running.</a:t>
            </a: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1066800" y="356306"/>
            <a:ext cx="727551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Round Robin scheduling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B04AF68-F4B9-40A7-8177-7B28A8ADADB3}" type="slidenum">
              <a:rPr lang="en-US" altLang="en-US"/>
              <a:pPr/>
              <a:t>14</a:t>
            </a:fld>
            <a:endParaRPr lang="en-US" altLang="en-US" dirty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Garamond" pitchFamily="18" charset="0"/>
              </a:rPr>
              <a:t>ROUND ROBIN</a:t>
            </a:r>
            <a:endParaRPr lang="en-US" altLang="en-US" sz="2000" b="1" dirty="0">
              <a:latin typeface="Garamond" pitchFamily="18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Garamond" pitchFamily="18" charset="0"/>
              </a:rPr>
              <a:t>A quantum is selected:</a:t>
            </a:r>
          </a:p>
          <a:p>
            <a:pPr lvl="2"/>
            <a:r>
              <a:rPr lang="en-US" altLang="en-US" dirty="0">
                <a:latin typeface="Garamond" pitchFamily="18" charset="0"/>
              </a:rPr>
              <a:t>If it’s </a:t>
            </a:r>
            <a:r>
              <a:rPr lang="en-US" altLang="en-US" b="1" dirty="0">
                <a:latin typeface="Garamond" pitchFamily="18" charset="0"/>
              </a:rPr>
              <a:t>too short</a:t>
            </a:r>
            <a:r>
              <a:rPr lang="ro-RO" altLang="en-US" dirty="0">
                <a:latin typeface="Garamond" pitchFamily="18" charset="0"/>
              </a:rPr>
              <a:t> – </a:t>
            </a:r>
            <a:r>
              <a:rPr lang="en-US" altLang="en-US" dirty="0">
                <a:latin typeface="Garamond" pitchFamily="18" charset="0"/>
              </a:rPr>
              <a:t>too much time will be lost by context switching</a:t>
            </a:r>
            <a:endParaRPr lang="ro-RO" altLang="en-US" dirty="0">
              <a:latin typeface="Garamond" pitchFamily="18" charset="0"/>
            </a:endParaRPr>
          </a:p>
          <a:p>
            <a:pPr lvl="2"/>
            <a:r>
              <a:rPr lang="en-US" altLang="en-US" dirty="0">
                <a:latin typeface="Garamond" pitchFamily="18" charset="0"/>
              </a:rPr>
              <a:t> If it’s </a:t>
            </a:r>
            <a:r>
              <a:rPr lang="en-US" altLang="en-US" b="1" dirty="0">
                <a:latin typeface="Garamond" pitchFamily="18" charset="0"/>
              </a:rPr>
              <a:t>too long</a:t>
            </a:r>
            <a:r>
              <a:rPr lang="en-US" altLang="en-US" dirty="0">
                <a:latin typeface="Garamond" pitchFamily="18" charset="0"/>
              </a:rPr>
              <a:t> – rescheduling latency will be too big. If many processes want to run, then a lot of time is lost as in the</a:t>
            </a:r>
            <a:r>
              <a:rPr lang="ro-RO" altLang="en-US" dirty="0">
                <a:latin typeface="Garamond" pitchFamily="18" charset="0"/>
              </a:rPr>
              <a:t> FIFO</a:t>
            </a:r>
            <a:r>
              <a:rPr lang="en-US" altLang="en-US" dirty="0">
                <a:latin typeface="Garamond" pitchFamily="18" charset="0"/>
              </a:rPr>
              <a:t> case.</a:t>
            </a:r>
          </a:p>
          <a:p>
            <a:pPr lvl="2"/>
            <a:r>
              <a:rPr lang="en-US" altLang="en-US" dirty="0">
                <a:latin typeface="Garamond" pitchFamily="18" charset="0"/>
              </a:rPr>
              <a:t>It is adjusted such that most of the processes won’t use their running time.  </a:t>
            </a:r>
          </a:p>
          <a:p>
            <a:pPr marL="0" indent="0">
              <a:buNone/>
            </a:pPr>
            <a:r>
              <a:rPr lang="en-US" altLang="en-US" sz="2400" dirty="0">
                <a:latin typeface="Garamond" pitchFamily="18" charset="0"/>
              </a:rPr>
              <a:t>More info about scheduling and quantum in Windows: </a:t>
            </a:r>
            <a:r>
              <a:rPr lang="en-US" sz="2200" dirty="0">
                <a:latin typeface="Garamond" panose="02020404030301010803" pitchFamily="18" charset="0"/>
              </a:rPr>
              <a:t>https://www.microsoftpressstore.com/articles/article.aspx?p=2233328&amp;seqNum=7</a:t>
            </a:r>
          </a:p>
          <a:p>
            <a:pPr marL="0" indent="0">
              <a:buNone/>
            </a:pPr>
            <a:endParaRPr lang="en-US" altLang="en-US" sz="2400" dirty="0">
              <a:latin typeface="Garamond" pitchFamily="18" charset="0"/>
            </a:endParaRP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609600" y="381000"/>
            <a:ext cx="803751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Round Robin scheduling (cont.)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52F81C2-4677-4D74-9C05-21BFCE31A965}" type="slidenum">
              <a:rPr lang="en-US" altLang="en-US"/>
              <a:pPr/>
              <a:t>15</a:t>
            </a:fld>
            <a:endParaRPr lang="en-US" altLang="en-US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95338" y="1219200"/>
            <a:ext cx="7712868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95288" indent="-395288">
              <a:defRPr sz="1600">
                <a:solidFill>
                  <a:schemeClr val="tx1"/>
                </a:solidFill>
                <a:latin typeface="Arial" charset="0"/>
              </a:defRPr>
            </a:lvl1pPr>
            <a:lvl2pPr marL="800100" indent="-17780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1700" b="1" dirty="0">
                <a:latin typeface="Garamond" pitchFamily="18" charset="0"/>
              </a:rPr>
              <a:t>Example:</a:t>
            </a:r>
          </a:p>
          <a:p>
            <a:pPr lvl="1" algn="just">
              <a:spcBef>
                <a:spcPct val="20000"/>
              </a:spcBef>
            </a:pPr>
            <a:r>
              <a:rPr lang="en-US" altLang="en-US" sz="1700" b="1" dirty="0">
                <a:latin typeface="Garamond" pitchFamily="18" charset="0"/>
              </a:rPr>
              <a:t> 		Process  		Arrival time	Service time</a:t>
            </a:r>
          </a:p>
          <a:p>
            <a:pPr lvl="1" algn="just">
              <a:spcBef>
                <a:spcPct val="20000"/>
              </a:spcBef>
            </a:pPr>
            <a:r>
              <a:rPr lang="en-US" altLang="en-US" sz="1700" b="1" dirty="0">
                <a:latin typeface="Garamond" pitchFamily="18" charset="0"/>
              </a:rPr>
              <a:t>	 	    1 		    0 		      8</a:t>
            </a:r>
          </a:p>
          <a:p>
            <a:pPr lvl="1" algn="just">
              <a:spcBef>
                <a:spcPct val="20000"/>
              </a:spcBef>
            </a:pPr>
            <a:r>
              <a:rPr lang="en-US" altLang="en-US" sz="1700" b="1" dirty="0">
                <a:latin typeface="Garamond" pitchFamily="18" charset="0"/>
              </a:rPr>
              <a:t>		    2 		    1 		      4</a:t>
            </a:r>
          </a:p>
          <a:p>
            <a:pPr lvl="1" algn="just">
              <a:spcBef>
                <a:spcPct val="20000"/>
              </a:spcBef>
            </a:pPr>
            <a:r>
              <a:rPr lang="en-US" altLang="en-US" sz="1700" b="1" dirty="0">
                <a:latin typeface="Garamond" pitchFamily="18" charset="0"/>
              </a:rPr>
              <a:t>	 	    3 		    2 		      9</a:t>
            </a:r>
          </a:p>
          <a:p>
            <a:pPr lvl="1" algn="just">
              <a:spcBef>
                <a:spcPct val="20000"/>
              </a:spcBef>
            </a:pPr>
            <a:r>
              <a:rPr lang="en-US" altLang="en-US" sz="1700" b="1" dirty="0">
                <a:latin typeface="Garamond" pitchFamily="18" charset="0"/>
              </a:rPr>
              <a:t>	 	    4 		    3 		      5</a:t>
            </a:r>
            <a:endParaRPr lang="en-US" altLang="en-US" sz="1700" dirty="0">
              <a:latin typeface="Garamond" pitchFamily="18" charset="0"/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609600" y="4191000"/>
            <a:ext cx="8229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1800" dirty="0">
              <a:latin typeface="Garamond" pitchFamily="18" charset="0"/>
            </a:endParaRPr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6096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>
            <a:off x="88392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>
            <a:off x="25146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92" name="Line 9"/>
          <p:cNvSpPr>
            <a:spLocks noChangeShapeType="1"/>
          </p:cNvSpPr>
          <p:nvPr/>
        </p:nvSpPr>
        <p:spPr bwMode="auto">
          <a:xfrm>
            <a:off x="38100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93" name="Line 10"/>
          <p:cNvSpPr>
            <a:spLocks noChangeShapeType="1"/>
          </p:cNvSpPr>
          <p:nvPr/>
        </p:nvSpPr>
        <p:spPr bwMode="auto">
          <a:xfrm>
            <a:off x="51054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457200" y="5037138"/>
            <a:ext cx="268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0</a:t>
            </a:r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2362200" y="5037138"/>
            <a:ext cx="268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8</a:t>
            </a:r>
          </a:p>
        </p:txBody>
      </p:sp>
      <p:sp>
        <p:nvSpPr>
          <p:cNvPr id="16396" name="Text Box 13"/>
          <p:cNvSpPr txBox="1">
            <a:spLocks noChangeArrowheads="1"/>
          </p:cNvSpPr>
          <p:nvPr/>
        </p:nvSpPr>
        <p:spPr bwMode="auto">
          <a:xfrm>
            <a:off x="3657600" y="5037138"/>
            <a:ext cx="338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12</a:t>
            </a:r>
          </a:p>
        </p:txBody>
      </p:sp>
      <p:sp>
        <p:nvSpPr>
          <p:cNvPr id="16397" name="Text Box 14"/>
          <p:cNvSpPr txBox="1">
            <a:spLocks noChangeArrowheads="1"/>
          </p:cNvSpPr>
          <p:nvPr/>
        </p:nvSpPr>
        <p:spPr bwMode="auto">
          <a:xfrm>
            <a:off x="4876800" y="5037138"/>
            <a:ext cx="338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16</a:t>
            </a:r>
          </a:p>
        </p:txBody>
      </p:sp>
      <p:sp>
        <p:nvSpPr>
          <p:cNvPr id="16398" name="Text Box 15"/>
          <p:cNvSpPr txBox="1">
            <a:spLocks noChangeArrowheads="1"/>
          </p:cNvSpPr>
          <p:nvPr/>
        </p:nvSpPr>
        <p:spPr bwMode="auto">
          <a:xfrm>
            <a:off x="8686800" y="503713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26</a:t>
            </a:r>
          </a:p>
        </p:txBody>
      </p:sp>
      <p:sp>
        <p:nvSpPr>
          <p:cNvPr id="16399" name="Text Box 16"/>
          <p:cNvSpPr txBox="1">
            <a:spLocks noChangeArrowheads="1"/>
          </p:cNvSpPr>
          <p:nvPr/>
        </p:nvSpPr>
        <p:spPr bwMode="auto">
          <a:xfrm>
            <a:off x="17526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P2</a:t>
            </a:r>
          </a:p>
        </p:txBody>
      </p:sp>
      <p:sp>
        <p:nvSpPr>
          <p:cNvPr id="16400" name="Text Box 17"/>
          <p:cNvSpPr txBox="1">
            <a:spLocks noChangeArrowheads="1"/>
          </p:cNvSpPr>
          <p:nvPr/>
        </p:nvSpPr>
        <p:spPr bwMode="auto">
          <a:xfrm>
            <a:off x="28194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P3</a:t>
            </a:r>
          </a:p>
        </p:txBody>
      </p:sp>
      <p:sp>
        <p:nvSpPr>
          <p:cNvPr id="16401" name="Text Box 18"/>
          <p:cNvSpPr txBox="1">
            <a:spLocks noChangeArrowheads="1"/>
          </p:cNvSpPr>
          <p:nvPr/>
        </p:nvSpPr>
        <p:spPr bwMode="auto">
          <a:xfrm>
            <a:off x="42672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P4</a:t>
            </a:r>
          </a:p>
        </p:txBody>
      </p:sp>
      <p:sp>
        <p:nvSpPr>
          <p:cNvPr id="16402" name="Text Box 19"/>
          <p:cNvSpPr txBox="1">
            <a:spLocks noChangeArrowheads="1"/>
          </p:cNvSpPr>
          <p:nvPr/>
        </p:nvSpPr>
        <p:spPr bwMode="auto">
          <a:xfrm>
            <a:off x="5562600" y="4354513"/>
            <a:ext cx="390525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P1</a:t>
            </a:r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517525" y="3630613"/>
            <a:ext cx="4198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800" b="1" dirty="0">
                <a:latin typeface="Garamond" pitchFamily="18" charset="0"/>
              </a:rPr>
              <a:t>Round Robin, quantum = 4, no priorities</a:t>
            </a:r>
          </a:p>
        </p:txBody>
      </p:sp>
      <p:sp>
        <p:nvSpPr>
          <p:cNvPr id="16404" name="Text Box 21"/>
          <p:cNvSpPr txBox="1">
            <a:spLocks noChangeArrowheads="1"/>
          </p:cNvSpPr>
          <p:nvPr/>
        </p:nvSpPr>
        <p:spPr bwMode="auto">
          <a:xfrm>
            <a:off x="706909" y="5638800"/>
            <a:ext cx="83626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>
                <a:latin typeface="Garamond" pitchFamily="18" charset="0"/>
              </a:rPr>
              <a:t>Average </a:t>
            </a:r>
            <a:r>
              <a:rPr lang="ro-RO" altLang="en-US" sz="2000" b="1" dirty="0" err="1">
                <a:latin typeface="Garamond" pitchFamily="18" charset="0"/>
              </a:rPr>
              <a:t>residence</a:t>
            </a:r>
            <a:r>
              <a:rPr lang="en-US" altLang="en-US" sz="2000" b="1" dirty="0">
                <a:latin typeface="Garamond" pitchFamily="18" charset="0"/>
              </a:rPr>
              <a:t> time = ( (20-0) + (8-1) + (26-2) + (25-3) )/4 = 74/4 = 18.5</a:t>
            </a:r>
          </a:p>
        </p:txBody>
      </p:sp>
      <p:sp>
        <p:nvSpPr>
          <p:cNvPr id="16405" name="Text Box 22"/>
          <p:cNvSpPr txBox="1">
            <a:spLocks noChangeArrowheads="1"/>
          </p:cNvSpPr>
          <p:nvPr/>
        </p:nvSpPr>
        <p:spPr bwMode="auto">
          <a:xfrm>
            <a:off x="685800" y="4354513"/>
            <a:ext cx="390525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P1</a:t>
            </a:r>
          </a:p>
        </p:txBody>
      </p:sp>
      <p:sp>
        <p:nvSpPr>
          <p:cNvPr id="16406" name="Line 23"/>
          <p:cNvSpPr>
            <a:spLocks noChangeShapeType="1"/>
          </p:cNvSpPr>
          <p:nvPr/>
        </p:nvSpPr>
        <p:spPr bwMode="auto">
          <a:xfrm>
            <a:off x="14478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407" name="Text Box 24"/>
          <p:cNvSpPr txBox="1">
            <a:spLocks noChangeArrowheads="1"/>
          </p:cNvSpPr>
          <p:nvPr/>
        </p:nvSpPr>
        <p:spPr bwMode="auto">
          <a:xfrm>
            <a:off x="1295400" y="5037138"/>
            <a:ext cx="268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4</a:t>
            </a:r>
          </a:p>
        </p:txBody>
      </p:sp>
      <p:sp>
        <p:nvSpPr>
          <p:cNvPr id="16408" name="Text Box 25"/>
          <p:cNvSpPr txBox="1">
            <a:spLocks noChangeArrowheads="1"/>
          </p:cNvSpPr>
          <p:nvPr/>
        </p:nvSpPr>
        <p:spPr bwMode="auto">
          <a:xfrm>
            <a:off x="66294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P3</a:t>
            </a:r>
          </a:p>
        </p:txBody>
      </p:sp>
      <p:sp>
        <p:nvSpPr>
          <p:cNvPr id="16409" name="Text Box 26"/>
          <p:cNvSpPr txBox="1">
            <a:spLocks noChangeArrowheads="1"/>
          </p:cNvSpPr>
          <p:nvPr/>
        </p:nvSpPr>
        <p:spPr bwMode="auto">
          <a:xfrm>
            <a:off x="74676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P4</a:t>
            </a:r>
          </a:p>
        </p:txBody>
      </p:sp>
      <p:sp>
        <p:nvSpPr>
          <p:cNvPr id="16410" name="Line 27"/>
          <p:cNvSpPr>
            <a:spLocks noChangeShapeType="1"/>
          </p:cNvSpPr>
          <p:nvPr/>
        </p:nvSpPr>
        <p:spPr bwMode="auto">
          <a:xfrm>
            <a:off x="63246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411" name="Text Box 28"/>
          <p:cNvSpPr txBox="1">
            <a:spLocks noChangeArrowheads="1"/>
          </p:cNvSpPr>
          <p:nvPr/>
        </p:nvSpPr>
        <p:spPr bwMode="auto">
          <a:xfrm>
            <a:off x="6096000" y="503713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20</a:t>
            </a:r>
          </a:p>
        </p:txBody>
      </p:sp>
      <p:sp>
        <p:nvSpPr>
          <p:cNvPr id="16412" name="Line 29"/>
          <p:cNvSpPr>
            <a:spLocks noChangeShapeType="1"/>
          </p:cNvSpPr>
          <p:nvPr/>
        </p:nvSpPr>
        <p:spPr bwMode="auto">
          <a:xfrm>
            <a:off x="73152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413" name="Text Box 30"/>
          <p:cNvSpPr txBox="1">
            <a:spLocks noChangeArrowheads="1"/>
          </p:cNvSpPr>
          <p:nvPr/>
        </p:nvSpPr>
        <p:spPr bwMode="auto">
          <a:xfrm>
            <a:off x="7086600" y="503713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24</a:t>
            </a:r>
          </a:p>
        </p:txBody>
      </p:sp>
      <p:sp>
        <p:nvSpPr>
          <p:cNvPr id="16414" name="Text Box 31"/>
          <p:cNvSpPr txBox="1">
            <a:spLocks noChangeArrowheads="1"/>
          </p:cNvSpPr>
          <p:nvPr/>
        </p:nvSpPr>
        <p:spPr bwMode="auto">
          <a:xfrm>
            <a:off x="7924800" y="503713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25</a:t>
            </a:r>
          </a:p>
        </p:txBody>
      </p:sp>
      <p:sp>
        <p:nvSpPr>
          <p:cNvPr id="16415" name="Text Box 32"/>
          <p:cNvSpPr txBox="1">
            <a:spLocks noChangeArrowheads="1"/>
          </p:cNvSpPr>
          <p:nvPr/>
        </p:nvSpPr>
        <p:spPr bwMode="auto">
          <a:xfrm>
            <a:off x="83058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P3</a:t>
            </a:r>
          </a:p>
        </p:txBody>
      </p:sp>
      <p:sp>
        <p:nvSpPr>
          <p:cNvPr id="16416" name="Line 33"/>
          <p:cNvSpPr>
            <a:spLocks noChangeShapeType="1"/>
          </p:cNvSpPr>
          <p:nvPr/>
        </p:nvSpPr>
        <p:spPr bwMode="auto">
          <a:xfrm>
            <a:off x="80772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418" name="Text Box 40"/>
          <p:cNvSpPr txBox="1">
            <a:spLocks noChangeArrowheads="1"/>
          </p:cNvSpPr>
          <p:nvPr/>
        </p:nvSpPr>
        <p:spPr bwMode="auto">
          <a:xfrm>
            <a:off x="1075531" y="381000"/>
            <a:ext cx="721756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Scheduling algorithms – </a:t>
            </a:r>
            <a:r>
              <a:rPr lang="ro-RO" altLang="en-US" sz="3300" b="1" dirty="0" err="1">
                <a:solidFill>
                  <a:srgbClr val="FF0000"/>
                </a:solidFill>
                <a:latin typeface="Garamond" pitchFamily="18" charset="0"/>
              </a:rPr>
              <a:t>Round</a:t>
            </a:r>
            <a:r>
              <a:rPr lang="ro-RO" altLang="en-US" sz="3300" b="1" dirty="0">
                <a:solidFill>
                  <a:srgbClr val="FF0000"/>
                </a:solidFill>
                <a:latin typeface="Garamond" pitchFamily="18" charset="0"/>
              </a:rPr>
              <a:t> Robin </a:t>
            </a:r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example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5D389FE-9F03-43EF-9E96-F587AC1B4672}" type="slidenum">
              <a:rPr lang="en-US" altLang="en-US"/>
              <a:pPr/>
              <a:t>16</a:t>
            </a:fld>
            <a:endParaRPr lang="en-US" alt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10600" cy="243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Garamond" pitchFamily="18" charset="0"/>
              </a:rPr>
              <a:t>Multi level queues</a:t>
            </a:r>
            <a:endParaRPr lang="en-US" altLang="en-US" sz="2400" b="1" dirty="0">
              <a:latin typeface="Garamond" pitchFamily="18" charset="0"/>
            </a:endParaRPr>
          </a:p>
          <a:p>
            <a:pPr>
              <a:lnSpc>
                <a:spcPct val="90000"/>
              </a:lnSpc>
              <a:buFont typeface="Symbol" pitchFamily="18" charset="2"/>
              <a:buChar char="·"/>
            </a:pPr>
            <a:r>
              <a:rPr lang="en-US" altLang="en-US" sz="2100" dirty="0">
                <a:latin typeface="Garamond" pitchFamily="18" charset="0"/>
              </a:rPr>
              <a:t>Each queue has its own scheduling algorithm</a:t>
            </a:r>
          </a:p>
          <a:p>
            <a:pPr>
              <a:lnSpc>
                <a:spcPct val="90000"/>
              </a:lnSpc>
              <a:buFont typeface="Symbol" pitchFamily="18" charset="2"/>
              <a:buChar char="·"/>
            </a:pPr>
            <a:r>
              <a:rPr lang="en-US" altLang="en-US" sz="2100" dirty="0">
                <a:latin typeface="Garamond" pitchFamily="18" charset="0"/>
              </a:rPr>
              <a:t>Another algorithm (based on priorities) ensure the arbitration between queues</a:t>
            </a:r>
          </a:p>
          <a:p>
            <a:pPr>
              <a:lnSpc>
                <a:spcPct val="90000"/>
              </a:lnSpc>
              <a:buFont typeface="Symbol" pitchFamily="18" charset="2"/>
              <a:buChar char="·"/>
            </a:pPr>
            <a:r>
              <a:rPr lang="en-US" altLang="en-US" sz="2100" dirty="0">
                <a:latin typeface="Garamond" pitchFamily="18" charset="0"/>
              </a:rPr>
              <a:t>Complex method, but flexible</a:t>
            </a:r>
          </a:p>
          <a:p>
            <a:pPr>
              <a:lnSpc>
                <a:spcPct val="90000"/>
              </a:lnSpc>
              <a:buFont typeface="Symbol" pitchFamily="18" charset="2"/>
              <a:buChar char="·"/>
            </a:pPr>
            <a:r>
              <a:rPr lang="en-US" altLang="en-US" sz="2100" dirty="0">
                <a:latin typeface="Garamond" pitchFamily="18" charset="0"/>
              </a:rPr>
              <a:t>In this way different processes are separated: system processes, interactive, batch, favored or not-favored</a:t>
            </a: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" t="8675" r="571" b="9201"/>
          <a:stretch>
            <a:fillRect/>
          </a:stretch>
        </p:blipFill>
        <p:spPr bwMode="auto">
          <a:xfrm>
            <a:off x="1295400" y="3640137"/>
            <a:ext cx="6330950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685800" y="381000"/>
            <a:ext cx="79248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Scheduling algorithms – multi level queues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05E4709-645C-42E5-88D1-0BA0ED91D1F5}" type="slidenum">
              <a:rPr lang="en-US" altLang="en-US"/>
              <a:pPr/>
              <a:t>17</a:t>
            </a:fld>
            <a:endParaRPr lang="en-US" altLang="en-US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Garamond" pitchFamily="18" charset="0"/>
              </a:rPr>
              <a:t>Windows priorities:</a:t>
            </a:r>
            <a:endParaRPr lang="en-US" altLang="en-US" sz="2400" b="1" dirty="0">
              <a:latin typeface="Garamond" pitchFamily="18" charset="0"/>
            </a:endParaRPr>
          </a:p>
          <a:p>
            <a:pPr>
              <a:buFontTx/>
              <a:buNone/>
            </a:pPr>
            <a:endParaRPr lang="en-US" altLang="en-US" sz="2400" b="1" dirty="0">
              <a:latin typeface="Garamond" pitchFamily="18" charset="0"/>
            </a:endParaRPr>
          </a:p>
          <a:p>
            <a:pPr>
              <a:buFont typeface="Symbol" pitchFamily="18" charset="2"/>
              <a:buChar char="·"/>
            </a:pPr>
            <a:endParaRPr lang="en-US" altLang="en-US" sz="2400" b="1" dirty="0">
              <a:latin typeface="Garamond" pitchFamily="18" charset="0"/>
            </a:endParaRPr>
          </a:p>
        </p:txBody>
      </p:sp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" t="22844" r="739" b="22809"/>
          <a:stretch>
            <a:fillRect/>
          </a:stretch>
        </p:blipFill>
        <p:spPr bwMode="auto">
          <a:xfrm>
            <a:off x="571500" y="1790327"/>
            <a:ext cx="8001000" cy="330835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2057400" y="399849"/>
            <a:ext cx="53340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Process priorities example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5020B8-F234-4129-94E6-F39BDC76B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221502"/>
            <a:ext cx="8486368" cy="84132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05E4709-645C-42E5-88D1-0BA0ED91D1F5}" type="slidenum">
              <a:rPr lang="en-US" altLang="en-US"/>
              <a:pPr/>
              <a:t>18</a:t>
            </a:fld>
            <a:endParaRPr lang="en-US" altLang="en-US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648200"/>
          </a:xfrm>
        </p:spPr>
        <p:txBody>
          <a:bodyPr/>
          <a:lstStyle/>
          <a:p>
            <a:pPr>
              <a:buFont typeface="Symbol" pitchFamily="18" charset="2"/>
              <a:buChar char="·"/>
            </a:pPr>
            <a:r>
              <a:rPr lang="en-US" altLang="en-US" sz="2600" dirty="0">
                <a:latin typeface="Garamond" panose="02020404030301010803" pitchFamily="18" charset="0"/>
                <a:cs typeface="Calibri" panose="020F0502020204030204" pitchFamily="34" charset="0"/>
              </a:rPr>
              <a:t>Different rules (</a:t>
            </a:r>
            <a:r>
              <a:rPr lang="en-US" altLang="en-US" sz="2600" i="1" dirty="0">
                <a:latin typeface="Garamond" panose="02020404030301010803" pitchFamily="18" charset="0"/>
                <a:cs typeface="Calibri" panose="020F0502020204030204" pitchFamily="34" charset="0"/>
              </a:rPr>
              <a:t>or not</a:t>
            </a:r>
            <a:r>
              <a:rPr lang="en-US" altLang="en-US" sz="2600" dirty="0">
                <a:latin typeface="Garamond" panose="02020404030301010803" pitchFamily="18" charset="0"/>
                <a:cs typeface="Calibri" panose="020F0502020204030204" pitchFamily="34" charset="0"/>
              </a:rPr>
              <a:t>) for identical processors</a:t>
            </a:r>
          </a:p>
          <a:p>
            <a:pPr>
              <a:buFont typeface="Symbol" pitchFamily="18" charset="2"/>
              <a:buChar char="·"/>
            </a:pPr>
            <a:endParaRPr lang="en-US" altLang="en-US" sz="26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>
              <a:buFont typeface="Symbol" pitchFamily="18" charset="2"/>
              <a:buChar char="·"/>
            </a:pPr>
            <a:r>
              <a:rPr lang="en-US" altLang="en-US" sz="2600" dirty="0">
                <a:latin typeface="Garamond" panose="02020404030301010803" pitchFamily="18" charset="0"/>
                <a:cs typeface="Calibri" panose="020F0502020204030204" pitchFamily="34" charset="0"/>
              </a:rPr>
              <a:t>Use load balancing to distribute jobs, i.e. all processors have the same amount of information to process</a:t>
            </a:r>
          </a:p>
          <a:p>
            <a:pPr>
              <a:buFont typeface="Symbol" pitchFamily="18" charset="2"/>
              <a:buChar char="·"/>
            </a:pPr>
            <a:endParaRPr lang="en-US" altLang="en-US" sz="26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>
              <a:buFont typeface="Symbol" pitchFamily="18" charset="2"/>
              <a:buChar char="·"/>
            </a:pPr>
            <a:r>
              <a:rPr lang="en-US" altLang="en-US" sz="2600" dirty="0">
                <a:latin typeface="Garamond" panose="02020404030301010803" pitchFamily="18" charset="0"/>
                <a:cs typeface="Calibri" panose="020F0502020204030204" pitchFamily="34" charset="0"/>
              </a:rPr>
              <a:t>Each processor uses scheduling by choosing processes from a common queue of ready-to-run processes (peer-to-peer machines) OR a master/slave model can be used</a:t>
            </a: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1905000" y="399849"/>
            <a:ext cx="51816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Multi-processor scheduling</a:t>
            </a:r>
          </a:p>
        </p:txBody>
      </p:sp>
    </p:spTree>
    <p:extLst>
      <p:ext uri="{BB962C8B-B14F-4D97-AF65-F5344CB8AC3E}">
        <p14:creationId xmlns:p14="http://schemas.microsoft.com/office/powerpoint/2010/main" val="2207099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05E4709-645C-42E5-88D1-0BA0ED91D1F5}" type="slidenum">
              <a:rPr lang="en-US" altLang="en-US"/>
              <a:pPr/>
              <a:t>19</a:t>
            </a:fld>
            <a:endParaRPr lang="en-US" altLang="en-US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648200"/>
          </a:xfrm>
        </p:spPr>
        <p:txBody>
          <a:bodyPr/>
          <a:lstStyle/>
          <a:p>
            <a:pPr>
              <a:buFontTx/>
              <a:buNone/>
            </a:pPr>
            <a:endParaRPr lang="en-US" altLang="en-US" sz="2400" b="1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endParaRPr lang="en-US" altLang="en-US" sz="2400" b="1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en-US" sz="2400" b="1" dirty="0">
                <a:latin typeface="Garamond" panose="02020404030301010803" pitchFamily="18" charset="0"/>
                <a:cs typeface="Calibri" panose="020F0502020204030204" pitchFamily="34" charset="0"/>
              </a:rPr>
              <a:t>About creating, monitor and kill processes in Linux :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Garamond" panose="02020404030301010803" pitchFamily="18" charset="0"/>
                <a:cs typeface="Calibri" panose="020F0502020204030204" pitchFamily="34" charset="0"/>
              </a:rPr>
              <a:t>https://developer.ibm.com/tutorials/l-lpic1-103-5/</a:t>
            </a:r>
          </a:p>
          <a:p>
            <a:pPr>
              <a:buFontTx/>
              <a:buNone/>
            </a:pPr>
            <a:endParaRPr lang="en-US" altLang="en-US" sz="2400" b="1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en-US" sz="2400" b="1" dirty="0">
                <a:latin typeface="Garamond" panose="02020404030301010803" pitchFamily="18" charset="0"/>
                <a:cs typeface="Calibri" panose="020F0502020204030204" pitchFamily="34" charset="0"/>
              </a:rPr>
              <a:t>Process execution priorities in Linux: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Garamond" panose="02020404030301010803" pitchFamily="18" charset="0"/>
                <a:cs typeface="Calibri" panose="020F0502020204030204" pitchFamily="34" charset="0"/>
              </a:rPr>
              <a:t>https://developer.ibm.com/tutorials/l-lpic1-103-6/</a:t>
            </a:r>
          </a:p>
          <a:p>
            <a:pPr>
              <a:buFontTx/>
              <a:buNone/>
            </a:pPr>
            <a:endParaRPr lang="en-US" altLang="en-US" sz="2400" b="1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>
              <a:buFont typeface="Symbol" pitchFamily="18" charset="2"/>
              <a:buChar char="·"/>
            </a:pPr>
            <a:endParaRPr lang="en-US" altLang="en-US" sz="2400" b="1" dirty="0">
              <a:latin typeface="Garamond" panose="02020404030301010803" pitchFamily="18" charset="0"/>
              <a:cs typeface="Calibri" panose="020F0502020204030204" pitchFamily="34" charset="0"/>
            </a:endParaRP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1905000" y="399849"/>
            <a:ext cx="51816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Process priorities</a:t>
            </a:r>
          </a:p>
        </p:txBody>
      </p:sp>
    </p:spTree>
    <p:extLst>
      <p:ext uri="{BB962C8B-B14F-4D97-AF65-F5344CB8AC3E}">
        <p14:creationId xmlns:p14="http://schemas.microsoft.com/office/powerpoint/2010/main" val="205492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726737E-7F32-4D35-90C6-FDAC0032DF5D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3075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2209800"/>
            <a:ext cx="8458200" cy="3429000"/>
          </a:xfrm>
        </p:spPr>
        <p:txBody>
          <a:bodyPr/>
          <a:lstStyle/>
          <a:p>
            <a:pPr>
              <a:buFontTx/>
              <a:buNone/>
            </a:pPr>
            <a:endParaRPr lang="en-US" altLang="en-US" sz="2000" b="1" dirty="0">
              <a:solidFill>
                <a:schemeClr val="accent2"/>
              </a:solidFill>
              <a:latin typeface="Cambria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b="1" dirty="0">
                <a:latin typeface="Cambria" pitchFamily="18" charset="0"/>
              </a:rPr>
              <a:t>Basically, it represents the way a process is “attached” to the processor</a:t>
            </a:r>
          </a:p>
          <a:p>
            <a:pPr>
              <a:spcBef>
                <a:spcPct val="0"/>
              </a:spcBef>
            </a:pPr>
            <a:endParaRPr lang="en-US" altLang="en-US" sz="2000" b="1" dirty="0">
              <a:latin typeface="Cambria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b="1" dirty="0">
                <a:latin typeface="Cambria" pitchFamily="18" charset="0"/>
              </a:rPr>
              <a:t>It’s centered around efficient algorithms</a:t>
            </a:r>
          </a:p>
          <a:p>
            <a:pPr>
              <a:spcBef>
                <a:spcPct val="0"/>
              </a:spcBef>
            </a:pPr>
            <a:endParaRPr lang="en-US" altLang="en-US" sz="2000" b="1" dirty="0">
              <a:latin typeface="Cambria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b="1" dirty="0">
                <a:latin typeface="Cambria" pitchFamily="18" charset="0"/>
              </a:rPr>
              <a:t>A scheduler design must assure that all users have fair access to resources.</a:t>
            </a:r>
          </a:p>
          <a:p>
            <a:pPr>
              <a:spcBef>
                <a:spcPct val="0"/>
              </a:spcBef>
            </a:pPr>
            <a:endParaRPr lang="en-US" altLang="en-US" sz="2000" b="1" dirty="0">
              <a:latin typeface="Cambria" pitchFamily="18" charset="0"/>
            </a:endParaRPr>
          </a:p>
        </p:txBody>
      </p:sp>
      <p:sp>
        <p:nvSpPr>
          <p:cNvPr id="3076" name="Rectangle 1027"/>
          <p:cNvSpPr>
            <a:spLocks noChangeArrowheads="1"/>
          </p:cNvSpPr>
          <p:nvPr/>
        </p:nvSpPr>
        <p:spPr bwMode="auto">
          <a:xfrm>
            <a:off x="8382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200" b="1" dirty="0">
                <a:latin typeface="Cambria" pitchFamily="18" charset="0"/>
              </a:rPr>
              <a:t>Process scheduling – what is all about?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1492886-687D-4F90-ADEE-3D9A3F37006E}" type="slidenum">
              <a:rPr lang="en-US" altLang="en-US"/>
              <a:pPr/>
              <a:t>20</a:t>
            </a:fld>
            <a:endParaRPr lang="en-US" altLang="en-US" dirty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38514"/>
            <a:ext cx="8305800" cy="3643086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Garamond" pitchFamily="18" charset="0"/>
              </a:rPr>
              <a:t>Wikipedia about CPU scheduling:</a:t>
            </a:r>
          </a:p>
          <a:p>
            <a:pPr>
              <a:buFontTx/>
              <a:buNone/>
            </a:pPr>
            <a:endParaRPr lang="en-US" altLang="en-US" sz="2400" b="1" dirty="0">
              <a:latin typeface="Garamond" pitchFamily="18" charset="0"/>
            </a:endParaRPr>
          </a:p>
          <a:p>
            <a:r>
              <a:rPr lang="en-US" altLang="en-US" sz="2400" dirty="0">
                <a:latin typeface="Garamond" pitchFamily="18" charset="0"/>
              </a:rPr>
              <a:t>http://en.wikipedia.org/wiki/Scheduling_(computing)</a:t>
            </a:r>
          </a:p>
          <a:p>
            <a:endParaRPr lang="en-US" altLang="en-US" sz="2400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Garamond" pitchFamily="18" charset="0"/>
              </a:rPr>
              <a:t>Processes, Threads, Jobs, Quantum in</a:t>
            </a:r>
            <a:r>
              <a:rPr lang="ro-RO" altLang="en-US" sz="2400" b="1" dirty="0">
                <a:solidFill>
                  <a:schemeClr val="accent2"/>
                </a:solidFill>
                <a:latin typeface="Garamond" pitchFamily="18" charset="0"/>
              </a:rPr>
              <a:t> Windows</a:t>
            </a:r>
            <a:r>
              <a:rPr lang="en-US" altLang="en-US" sz="2400" b="1" dirty="0">
                <a:solidFill>
                  <a:schemeClr val="accent2"/>
                </a:solidFill>
                <a:latin typeface="Garamond" pitchFamily="18" charset="0"/>
              </a:rPr>
              <a:t>:</a:t>
            </a:r>
            <a:endParaRPr lang="en-US" altLang="en-US" sz="2400" dirty="0">
              <a:latin typeface="Garamond" pitchFamily="18" charset="0"/>
            </a:endParaRPr>
          </a:p>
          <a:p>
            <a:r>
              <a:rPr lang="en-US" altLang="en-US" sz="2400" dirty="0">
                <a:latin typeface="Garamond" pitchFamily="18" charset="0"/>
              </a:rPr>
              <a:t>https://www.microsoftpressstore.com/articles/article.aspx?p=2233328&amp;seqNum=7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533400" y="304800"/>
            <a:ext cx="7467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4400" b="1" dirty="0">
                <a:solidFill>
                  <a:schemeClr val="tx2"/>
                </a:solidFill>
                <a:latin typeface="Garamond" pitchFamily="18" charset="0"/>
              </a:rPr>
              <a:t>CPU scheduling – more info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1F98B7-05D0-447D-A147-229425135C5E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4495800" cy="914400"/>
          </a:xfrm>
        </p:spPr>
        <p:txBody>
          <a:bodyPr/>
          <a:lstStyle/>
          <a:p>
            <a:r>
              <a:rPr lang="en-US" altLang="en-US" sz="4000" b="1" dirty="0">
                <a:latin typeface="Cambria" pitchFamily="18" charset="0"/>
              </a:rPr>
              <a:t>CPU scheduling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5410200" y="381000"/>
            <a:ext cx="323691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b="1" dirty="0">
                <a:solidFill>
                  <a:srgbClr val="FF0000"/>
                </a:solidFill>
                <a:latin typeface="Cambria" pitchFamily="18" charset="0"/>
              </a:rPr>
              <a:t>Main concepts (recap)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4" t="10310" r="40599" b="52560"/>
          <a:stretch>
            <a:fillRect/>
          </a:stretch>
        </p:blipFill>
        <p:spPr bwMode="auto">
          <a:xfrm>
            <a:off x="6172200" y="1219200"/>
            <a:ext cx="2803525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228600" y="1295400"/>
            <a:ext cx="5943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28850" indent="-222885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10000"/>
              </a:lnSpc>
              <a:spcBef>
                <a:spcPct val="20000"/>
              </a:spcBef>
            </a:pPr>
            <a:r>
              <a:rPr lang="en-US" altLang="en-US" b="1" dirty="0">
                <a:latin typeface="Cambria" pitchFamily="18" charset="0"/>
              </a:rPr>
              <a:t>Multiprogramming	</a:t>
            </a:r>
            <a:r>
              <a:rPr lang="en-US" altLang="en-US" dirty="0">
                <a:latin typeface="Cambria" pitchFamily="18" charset="0"/>
              </a:rPr>
              <a:t>Multiple programs can be in memory in the same time. The CPU and I/O can be overloaded.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</a:pPr>
            <a:r>
              <a:rPr lang="en-US" altLang="en-US" b="1" dirty="0">
                <a:latin typeface="Cambria" pitchFamily="18" charset="0"/>
              </a:rPr>
              <a:t>Jobs</a:t>
            </a:r>
            <a:r>
              <a:rPr lang="ro-RO" altLang="en-US" b="1" dirty="0">
                <a:latin typeface="Cambria" pitchFamily="18" charset="0"/>
              </a:rPr>
              <a:t>	</a:t>
            </a:r>
            <a:r>
              <a:rPr lang="en-US" altLang="en-US" b="1" dirty="0">
                <a:latin typeface="Cambria" pitchFamily="18" charset="0"/>
              </a:rPr>
              <a:t>(</a:t>
            </a:r>
            <a:r>
              <a:rPr lang="en-US" altLang="en-US" dirty="0">
                <a:latin typeface="Cambria" pitchFamily="18" charset="0"/>
              </a:rPr>
              <a:t>Batch) programs that are running without the user intervention.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</a:pPr>
            <a:r>
              <a:rPr lang="en-US" altLang="en-US" b="1" dirty="0">
                <a:latin typeface="Cambria" pitchFamily="18" charset="0"/>
              </a:rPr>
              <a:t>User programs</a:t>
            </a:r>
            <a:r>
              <a:rPr lang="en-US" altLang="en-US" dirty="0">
                <a:latin typeface="Cambria" pitchFamily="18" charset="0"/>
              </a:rPr>
              <a:t> 	(Time sharing) programs that may need user intervention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</a:pPr>
            <a:r>
              <a:rPr lang="en-US" altLang="en-US" b="1" dirty="0">
                <a:latin typeface="Cambria" pitchFamily="18" charset="0"/>
              </a:rPr>
              <a:t>Process	</a:t>
            </a:r>
            <a:r>
              <a:rPr lang="en-US" altLang="en-US" dirty="0">
                <a:latin typeface="Cambria" pitchFamily="18" charset="0"/>
              </a:rPr>
              <a:t>Can be both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</a:pPr>
            <a:r>
              <a:rPr lang="en-US" altLang="en-US" b="1" dirty="0">
                <a:latin typeface="Cambria" pitchFamily="18" charset="0"/>
              </a:rPr>
              <a:t>CPU - I/O burst cycle</a:t>
            </a:r>
            <a:r>
              <a:rPr lang="en-US" altLang="en-US" dirty="0">
                <a:latin typeface="Cambria" pitchFamily="18" charset="0"/>
              </a:rPr>
              <a:t> 	There are representing the execution of the processes alternating between CPU activity and I/O. The CPU times are a lot smaller comparative with I/O operations.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</a:pPr>
            <a:r>
              <a:rPr lang="en-US" altLang="en-US" b="1" dirty="0">
                <a:latin typeface="Cambria" pitchFamily="18" charset="0"/>
              </a:rPr>
              <a:t>Preemptive scheduling 	</a:t>
            </a:r>
            <a:r>
              <a:rPr lang="en-US" altLang="en-US" dirty="0">
                <a:latin typeface="Cambria" pitchFamily="18" charset="0"/>
              </a:rPr>
              <a:t>An interrupt is stopping the current running process and replacing it with another process.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0308808-7CCA-4285-99EC-A61E1C19F704}" type="slidenum">
              <a:rPr lang="en-US" altLang="en-US"/>
              <a:pPr/>
              <a:t>4</a:t>
            </a:fld>
            <a:endParaRPr lang="en-US" altLang="en-US" dirty="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28600" y="1524000"/>
            <a:ext cx="8610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8800" indent="-182880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21717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3" algn="just">
              <a:lnSpc>
                <a:spcPct val="8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70000"/>
              </a:lnSpc>
              <a:spcBef>
                <a:spcPct val="20000"/>
              </a:spcBef>
            </a:pPr>
            <a:r>
              <a:rPr lang="en-US" altLang="en-US" sz="2200" b="1" dirty="0">
                <a:latin typeface="Garamond" pitchFamily="18" charset="0"/>
              </a:rPr>
              <a:t>Operation degree</a:t>
            </a:r>
            <a:r>
              <a:rPr lang="en-US" altLang="en-US" sz="2200" dirty="0">
                <a:latin typeface="Garamond" pitchFamily="18" charset="0"/>
              </a:rPr>
              <a:t> 	The time fraction when a device is used 	(</a:t>
            </a:r>
            <a:r>
              <a:rPr lang="en-US" altLang="en-US" sz="2200" dirty="0" err="1">
                <a:latin typeface="Garamond" pitchFamily="18" charset="0"/>
              </a:rPr>
              <a:t>operation_time</a:t>
            </a:r>
            <a:r>
              <a:rPr lang="en-US" altLang="en-US" sz="2200" dirty="0">
                <a:latin typeface="Garamond" pitchFamily="18" charset="0"/>
              </a:rPr>
              <a:t>/</a:t>
            </a:r>
            <a:r>
              <a:rPr lang="en-GB" altLang="en-US" sz="2200" dirty="0" err="1">
                <a:latin typeface="Garamond" pitchFamily="18" charset="0"/>
              </a:rPr>
              <a:t>total_time</a:t>
            </a:r>
            <a:r>
              <a:rPr lang="en-US" altLang="en-US" sz="2200" dirty="0">
                <a:latin typeface="Garamond" pitchFamily="18" charset="0"/>
              </a:rPr>
              <a:t>)</a:t>
            </a:r>
          </a:p>
          <a:p>
            <a:pPr lvl="3" algn="just">
              <a:lnSpc>
                <a:spcPct val="7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70000"/>
              </a:lnSpc>
              <a:spcBef>
                <a:spcPct val="20000"/>
              </a:spcBef>
            </a:pPr>
            <a:r>
              <a:rPr lang="ro-RO" altLang="en-US" sz="2200" b="1" dirty="0">
                <a:latin typeface="Garamond" pitchFamily="18" charset="0"/>
              </a:rPr>
              <a:t>Throughput	</a:t>
            </a:r>
            <a:r>
              <a:rPr lang="en-US" altLang="en-US" sz="2200" b="1" dirty="0">
                <a:latin typeface="Garamond" pitchFamily="18" charset="0"/>
              </a:rPr>
              <a:t>	</a:t>
            </a:r>
            <a:r>
              <a:rPr lang="en-US" altLang="en-US" sz="2200" dirty="0">
                <a:latin typeface="Garamond" pitchFamily="18" charset="0"/>
              </a:rPr>
              <a:t>The number of jobs terminated in a period of time 	(jobs/second )</a:t>
            </a:r>
          </a:p>
          <a:p>
            <a:pPr lvl="3" algn="just">
              <a:lnSpc>
                <a:spcPct val="7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70000"/>
              </a:lnSpc>
              <a:spcBef>
                <a:spcPct val="20000"/>
              </a:spcBef>
            </a:pPr>
            <a:r>
              <a:rPr lang="en-US" altLang="en-US" sz="2200" b="1" dirty="0">
                <a:latin typeface="Garamond" pitchFamily="18" charset="0"/>
              </a:rPr>
              <a:t>Service time</a:t>
            </a:r>
            <a:r>
              <a:rPr lang="en-US" altLang="en-US" sz="2200" dirty="0">
                <a:latin typeface="Garamond" pitchFamily="18" charset="0"/>
              </a:rPr>
              <a:t>		Time used by a device to solve a request (in 	seconds)</a:t>
            </a:r>
          </a:p>
          <a:p>
            <a:pPr lvl="3" algn="just">
              <a:lnSpc>
                <a:spcPct val="7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70000"/>
              </a:lnSpc>
              <a:spcBef>
                <a:spcPct val="20000"/>
              </a:spcBef>
            </a:pPr>
            <a:r>
              <a:rPr lang="en-US" altLang="en-US" sz="2200" b="1" dirty="0">
                <a:latin typeface="Garamond" pitchFamily="18" charset="0"/>
              </a:rPr>
              <a:t>Queue waiting time</a:t>
            </a:r>
            <a:r>
              <a:rPr lang="en-US" altLang="en-US" sz="2200" dirty="0">
                <a:latin typeface="Garamond" pitchFamily="18" charset="0"/>
              </a:rPr>
              <a:t>  	Time spent in the waiting queue (in seconds)</a:t>
            </a:r>
          </a:p>
          <a:p>
            <a:pPr lvl="3" algn="just">
              <a:lnSpc>
                <a:spcPct val="7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5105400" y="228600"/>
            <a:ext cx="4114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b="1" dirty="0">
                <a:solidFill>
                  <a:srgbClr val="FF0000"/>
                </a:solidFill>
                <a:latin typeface="Garamond" pitchFamily="18" charset="0"/>
              </a:rPr>
              <a:t>Performance evaluation criteria</a:t>
            </a:r>
          </a:p>
        </p:txBody>
      </p:sp>
      <p:sp>
        <p:nvSpPr>
          <p:cNvPr id="5125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4495800" cy="914400"/>
          </a:xfrm>
          <a:noFill/>
        </p:spPr>
        <p:txBody>
          <a:bodyPr/>
          <a:lstStyle/>
          <a:p>
            <a:r>
              <a:rPr lang="en-US" altLang="en-US" b="1" dirty="0">
                <a:latin typeface="Cambria" pitchFamily="18" charset="0"/>
              </a:rPr>
              <a:t>CPU scheduling</a:t>
            </a:r>
            <a:endParaRPr lang="en-US" altLang="en-US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9635D40-DAD8-4084-BAF4-BAA429C1F2DA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28600" y="1524000"/>
            <a:ext cx="8610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8800" indent="-182880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21717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3" algn="just">
              <a:lnSpc>
                <a:spcPct val="8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lvl="3" algn="just">
              <a:lnSpc>
                <a:spcPct val="7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70000"/>
              </a:lnSpc>
              <a:spcBef>
                <a:spcPct val="20000"/>
              </a:spcBef>
            </a:pPr>
            <a:r>
              <a:rPr lang="en-US" altLang="en-US" sz="2200" b="1" dirty="0">
                <a:latin typeface="Garamond" pitchFamily="18" charset="0"/>
              </a:rPr>
              <a:t>Residence time	</a:t>
            </a:r>
            <a:r>
              <a:rPr lang="en-US" altLang="en-US" sz="2200" dirty="0">
                <a:latin typeface="Garamond" pitchFamily="18" charset="0"/>
              </a:rPr>
              <a:t> 	Time spent by a request at a device.</a:t>
            </a:r>
            <a:endParaRPr lang="ro-RO" altLang="en-US" sz="2200" dirty="0">
              <a:latin typeface="Garamond" pitchFamily="18" charset="0"/>
            </a:endParaRPr>
          </a:p>
          <a:p>
            <a:pPr algn="just">
              <a:lnSpc>
                <a:spcPct val="70000"/>
              </a:lnSpc>
              <a:spcBef>
                <a:spcPct val="20000"/>
              </a:spcBef>
            </a:pPr>
            <a:r>
              <a:rPr lang="en-US" altLang="en-US" sz="2200" dirty="0">
                <a:latin typeface="Garamond" pitchFamily="18" charset="0"/>
              </a:rPr>
              <a:t>		Residence time= Service time+ Queue waiting time</a:t>
            </a:r>
          </a:p>
          <a:p>
            <a:pPr lvl="3" algn="just">
              <a:lnSpc>
                <a:spcPct val="7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70000"/>
              </a:lnSpc>
              <a:spcBef>
                <a:spcPct val="20000"/>
              </a:spcBef>
            </a:pPr>
            <a:r>
              <a:rPr lang="en-US" altLang="en-US" sz="2200" b="1" dirty="0">
                <a:latin typeface="Garamond" pitchFamily="18" charset="0"/>
              </a:rPr>
              <a:t>Response time	</a:t>
            </a:r>
            <a:r>
              <a:rPr lang="en-US" altLang="en-US" sz="2200" dirty="0">
                <a:latin typeface="Garamond" pitchFamily="18" charset="0"/>
              </a:rPr>
              <a:t>	Time used by the system to respond to a user job</a:t>
            </a:r>
            <a:r>
              <a:rPr lang="ro-RO" altLang="en-US" sz="2200" dirty="0">
                <a:latin typeface="Garamond" pitchFamily="18" charset="0"/>
              </a:rPr>
              <a:t> </a:t>
            </a:r>
            <a:r>
              <a:rPr lang="en-US" altLang="en-US" sz="2200" dirty="0">
                <a:latin typeface="Garamond" pitchFamily="18" charset="0"/>
              </a:rPr>
              <a:t>(in 	seconds)</a:t>
            </a:r>
            <a:r>
              <a:rPr lang="ro-RO" altLang="en-US" sz="2200" dirty="0">
                <a:latin typeface="Garamond" pitchFamily="18" charset="0"/>
              </a:rPr>
              <a:t>.</a:t>
            </a: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7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70000"/>
              </a:lnSpc>
              <a:spcBef>
                <a:spcPct val="20000"/>
              </a:spcBef>
            </a:pPr>
            <a:r>
              <a:rPr lang="ro-RO" altLang="en-US" sz="2200" b="1" dirty="0">
                <a:latin typeface="Garamond" pitchFamily="18" charset="0"/>
              </a:rPr>
              <a:t>“</a:t>
            </a:r>
            <a:r>
              <a:rPr lang="en-US" altLang="en-US" sz="2200" b="1" dirty="0">
                <a:latin typeface="Garamond" pitchFamily="18" charset="0"/>
              </a:rPr>
              <a:t>Thinking</a:t>
            </a:r>
            <a:r>
              <a:rPr lang="ro-RO" altLang="en-US" sz="2200" b="1" dirty="0">
                <a:latin typeface="Garamond" pitchFamily="18" charset="0"/>
              </a:rPr>
              <a:t>”</a:t>
            </a:r>
            <a:r>
              <a:rPr lang="en-US" altLang="en-US" sz="2200" b="1" dirty="0">
                <a:latin typeface="Garamond" pitchFamily="18" charset="0"/>
              </a:rPr>
              <a:t> time	</a:t>
            </a:r>
            <a:r>
              <a:rPr lang="en-US" altLang="en-US" sz="2200" dirty="0">
                <a:latin typeface="Garamond" pitchFamily="18" charset="0"/>
              </a:rPr>
              <a:t>Time used by the user of an interactive system in 	order to make up the next request</a:t>
            </a:r>
            <a:r>
              <a:rPr lang="ro-RO" altLang="en-US" sz="2200" dirty="0">
                <a:latin typeface="Garamond" pitchFamily="18" charset="0"/>
              </a:rPr>
              <a:t> </a:t>
            </a:r>
            <a:r>
              <a:rPr lang="en-US" altLang="en-US" sz="2200" dirty="0">
                <a:latin typeface="Garamond" pitchFamily="18" charset="0"/>
              </a:rPr>
              <a:t>(in seconds)</a:t>
            </a:r>
            <a:r>
              <a:rPr lang="ro-RO" altLang="en-US" sz="2200" dirty="0">
                <a:latin typeface="Garamond" pitchFamily="18" charset="0"/>
              </a:rPr>
              <a:t>. </a:t>
            </a:r>
            <a:endParaRPr lang="en-US" altLang="en-US" sz="2200" dirty="0">
              <a:latin typeface="Garamond" pitchFamily="18" charset="0"/>
            </a:endParaRPr>
          </a:p>
          <a:p>
            <a:pPr lvl="3" algn="just">
              <a:lnSpc>
                <a:spcPct val="80000"/>
              </a:lnSpc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altLang="en-US" sz="2200" dirty="0">
                <a:latin typeface="Garamond" pitchFamily="18" charset="0"/>
              </a:rPr>
              <a:t>The main purpose of the scheduler is to optimize these times</a:t>
            </a:r>
            <a:r>
              <a:rPr lang="ro-RO" altLang="en-US" sz="2200" dirty="0">
                <a:latin typeface="Garamond" pitchFamily="18" charset="0"/>
              </a:rPr>
              <a:t>.</a:t>
            </a:r>
            <a:endParaRPr lang="en-US" altLang="en-US" sz="2200" dirty="0">
              <a:latin typeface="Garamond" pitchFamily="18" charset="0"/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105400" y="228600"/>
            <a:ext cx="411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b="1" dirty="0">
                <a:solidFill>
                  <a:srgbClr val="FF0000"/>
                </a:solidFill>
                <a:latin typeface="Garamond" pitchFamily="18" charset="0"/>
              </a:rPr>
              <a:t>Performance evaluation criteria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4495800" cy="914400"/>
          </a:xfrm>
          <a:noFill/>
        </p:spPr>
        <p:txBody>
          <a:bodyPr/>
          <a:lstStyle/>
          <a:p>
            <a:r>
              <a:rPr lang="en-US" altLang="en-US" b="1" dirty="0">
                <a:latin typeface="Cambria" pitchFamily="18" charset="0"/>
              </a:rPr>
              <a:t>CPU scheduling</a:t>
            </a:r>
            <a:endParaRPr lang="en-US" altLang="en-US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350A42A-3C17-4787-8CD9-EEC11F477198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28600" y="11430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8800" indent="-182880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0" algn="just">
              <a:lnSpc>
                <a:spcPct val="80000"/>
              </a:lnSpc>
              <a:spcBef>
                <a:spcPct val="20000"/>
              </a:spcBef>
            </a:pPr>
            <a:r>
              <a:rPr lang="en-US" altLang="en-US" sz="2300" dirty="0">
                <a:latin typeface="Garamond" pitchFamily="18" charset="0"/>
              </a:rPr>
              <a:t>Most of the processes are not using efficiently their allocated time. The processors’ utilization is made in burst cycles like the one from the figure below:</a:t>
            </a:r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" t="9616" r="389" b="9158"/>
          <a:stretch>
            <a:fillRect/>
          </a:stretch>
        </p:blipFill>
        <p:spPr bwMode="auto">
          <a:xfrm>
            <a:off x="1600200" y="2209800"/>
            <a:ext cx="6262688" cy="413067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52400"/>
            <a:ext cx="4495800" cy="914400"/>
          </a:xfrm>
          <a:noFill/>
        </p:spPr>
        <p:txBody>
          <a:bodyPr/>
          <a:lstStyle/>
          <a:p>
            <a:r>
              <a:rPr lang="en-US" altLang="en-US" b="1" dirty="0">
                <a:latin typeface="Cambria" pitchFamily="18" charset="0"/>
              </a:rPr>
              <a:t>CPU scheduling</a:t>
            </a:r>
            <a:endParaRPr lang="en-US" altLang="en-US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DB52573-5590-475A-8972-AFDD6B9049CE}" type="slidenum">
              <a:rPr lang="en-US" altLang="en-US"/>
              <a:pPr/>
              <a:t>7</a:t>
            </a:fld>
            <a:endParaRPr lang="en-US" altLang="en-US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8600" y="1752600"/>
            <a:ext cx="8610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95288" indent="-395288">
              <a:defRPr sz="1600">
                <a:solidFill>
                  <a:schemeClr val="tx1"/>
                </a:solidFill>
                <a:latin typeface="Arial" charset="0"/>
              </a:defRPr>
            </a:lvl1pPr>
            <a:lvl2pPr marL="803275" indent="-17780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600" b="1" dirty="0">
                <a:solidFill>
                  <a:schemeClr val="accent2"/>
                </a:solidFill>
                <a:latin typeface="Garamond" pitchFamily="18" charset="0"/>
              </a:rPr>
              <a:t>First </a:t>
            </a:r>
            <a:r>
              <a:rPr lang="ro-RO" altLang="en-US" sz="2600" b="1" dirty="0">
                <a:solidFill>
                  <a:schemeClr val="accent2"/>
                </a:solidFill>
                <a:latin typeface="Garamond" pitchFamily="18" charset="0"/>
              </a:rPr>
              <a:t>In</a:t>
            </a:r>
            <a:r>
              <a:rPr lang="en-US" altLang="en-US" sz="2600" b="1" dirty="0">
                <a:solidFill>
                  <a:schemeClr val="accent2"/>
                </a:solidFill>
                <a:latin typeface="Garamond" pitchFamily="18" charset="0"/>
              </a:rPr>
              <a:t>, </a:t>
            </a:r>
            <a:r>
              <a:rPr lang="ro-RO" altLang="en-US" sz="2600" b="1" dirty="0">
                <a:solidFill>
                  <a:schemeClr val="accent2"/>
                </a:solidFill>
                <a:latin typeface="Garamond" pitchFamily="18" charset="0"/>
              </a:rPr>
              <a:t>F</a:t>
            </a:r>
            <a:r>
              <a:rPr lang="en-US" altLang="en-US" sz="2600" b="1" dirty="0" err="1">
                <a:solidFill>
                  <a:schemeClr val="accent2"/>
                </a:solidFill>
                <a:latin typeface="Garamond" pitchFamily="18" charset="0"/>
              </a:rPr>
              <a:t>irst</a:t>
            </a:r>
            <a:r>
              <a:rPr lang="en-US" altLang="en-US" sz="2600" b="1" dirty="0">
                <a:solidFill>
                  <a:schemeClr val="accent2"/>
                </a:solidFill>
                <a:latin typeface="Garamond" pitchFamily="18" charset="0"/>
              </a:rPr>
              <a:t> </a:t>
            </a:r>
            <a:r>
              <a:rPr lang="ro-RO" altLang="en-US" sz="2600" b="1" dirty="0">
                <a:solidFill>
                  <a:schemeClr val="accent2"/>
                </a:solidFill>
                <a:latin typeface="Garamond" pitchFamily="18" charset="0"/>
              </a:rPr>
              <a:t>O</a:t>
            </a:r>
            <a:r>
              <a:rPr lang="en-US" altLang="en-US" sz="2600" b="1" dirty="0" err="1">
                <a:solidFill>
                  <a:schemeClr val="accent2"/>
                </a:solidFill>
                <a:latin typeface="Garamond" pitchFamily="18" charset="0"/>
              </a:rPr>
              <a:t>ut</a:t>
            </a:r>
            <a:r>
              <a:rPr lang="en-US" altLang="en-US" sz="2600" b="1" dirty="0">
                <a:solidFill>
                  <a:schemeClr val="accent2"/>
                </a:solidFill>
                <a:latin typeface="Garamond" pitchFamily="18" charset="0"/>
              </a:rPr>
              <a:t> (aka: </a:t>
            </a:r>
            <a:r>
              <a:rPr lang="en-US" altLang="en-US" sz="2600" b="1" i="1" dirty="0">
                <a:solidFill>
                  <a:schemeClr val="accent2"/>
                </a:solidFill>
                <a:latin typeface="Garamond" pitchFamily="18" charset="0"/>
              </a:rPr>
              <a:t>First come, first served</a:t>
            </a:r>
            <a:r>
              <a:rPr lang="en-US" altLang="en-US" sz="2600" b="1" dirty="0">
                <a:solidFill>
                  <a:schemeClr val="accent2"/>
                </a:solidFill>
                <a:latin typeface="Garamond" pitchFamily="18" charset="0"/>
              </a:rPr>
              <a:t>):</a:t>
            </a:r>
            <a:endParaRPr lang="en-US" altLang="en-US" sz="2600" dirty="0">
              <a:latin typeface="Garamond" pitchFamily="18" charset="0"/>
            </a:endParaRPr>
          </a:p>
          <a:p>
            <a:pPr algn="just">
              <a:spcBef>
                <a:spcPct val="20000"/>
              </a:spcBef>
            </a:pPr>
            <a:endParaRPr lang="en-US" altLang="en-US" sz="2600" dirty="0">
              <a:latin typeface="Garamond" pitchFamily="18" charset="0"/>
            </a:endParaRPr>
          </a:p>
          <a:p>
            <a:pPr lvl="1" algn="just">
              <a:spcBef>
                <a:spcPct val="20000"/>
              </a:spcBef>
              <a:buFont typeface="Symbol" pitchFamily="18" charset="2"/>
              <a:buChar char="·"/>
            </a:pPr>
            <a:r>
              <a:rPr lang="en-US" altLang="en-US" sz="2600" dirty="0">
                <a:latin typeface="Garamond" pitchFamily="18" charset="0"/>
              </a:rPr>
              <a:t>FIFO</a:t>
            </a:r>
          </a:p>
          <a:p>
            <a:pPr lvl="1" algn="just">
              <a:spcBef>
                <a:spcPct val="20000"/>
              </a:spcBef>
              <a:buFont typeface="Symbol" pitchFamily="18" charset="2"/>
              <a:buChar char="·"/>
            </a:pPr>
            <a:r>
              <a:rPr lang="en-US" altLang="en-US" sz="2600" dirty="0">
                <a:latin typeface="Garamond" pitchFamily="18" charset="0"/>
              </a:rPr>
              <a:t>Simple and fair but with weak performances. The medium waiting time in queue can be pretty high.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1066800" y="381000"/>
            <a:ext cx="758031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Scheduling algorithms - examples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0D0BA31-D57D-482D-9EAD-873E85EB4C9A}" type="slidenum">
              <a:rPr lang="en-US" altLang="en-US"/>
              <a:pPr/>
              <a:t>8</a:t>
            </a:fld>
            <a:endParaRPr lang="en-US" altLang="en-US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04800" y="1447800"/>
            <a:ext cx="8610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95288" indent="-395288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604963" indent="-352425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1800" b="1" dirty="0">
                <a:latin typeface="Garamond" pitchFamily="18" charset="0"/>
              </a:rPr>
              <a:t>E</a:t>
            </a:r>
            <a:r>
              <a:rPr lang="ro-RO" altLang="en-US" sz="1800" b="1" dirty="0">
                <a:latin typeface="Garamond" pitchFamily="18" charset="0"/>
              </a:rPr>
              <a:t>x</a:t>
            </a:r>
            <a:r>
              <a:rPr lang="en-US" altLang="en-US" sz="1800" b="1" dirty="0">
                <a:latin typeface="Garamond" pitchFamily="18" charset="0"/>
              </a:rPr>
              <a:t>ample:</a:t>
            </a:r>
          </a:p>
          <a:p>
            <a:pPr lvl="2" algn="just">
              <a:spcBef>
                <a:spcPct val="20000"/>
              </a:spcBef>
            </a:pPr>
            <a:r>
              <a:rPr lang="en-US" altLang="en-US" b="1" dirty="0">
                <a:latin typeface="Garamond" pitchFamily="18" charset="0"/>
              </a:rPr>
              <a:t> 		Process		Arrival time               Service time</a:t>
            </a:r>
          </a:p>
          <a:p>
            <a:pPr lvl="2" algn="just">
              <a:spcBef>
                <a:spcPct val="20000"/>
              </a:spcBef>
            </a:pPr>
            <a:r>
              <a:rPr lang="en-US" altLang="en-US" b="1" dirty="0">
                <a:latin typeface="Garamond" pitchFamily="18" charset="0"/>
              </a:rPr>
              <a:t>  			             		</a:t>
            </a:r>
            <a:r>
              <a:rPr lang="ro-RO" altLang="en-US" b="1" dirty="0">
                <a:latin typeface="Garamond" pitchFamily="18" charset="0"/>
              </a:rPr>
              <a:t>	</a:t>
            </a:r>
            <a:endParaRPr lang="en-US" altLang="en-US" b="1" dirty="0">
              <a:latin typeface="Garamond" pitchFamily="18" charset="0"/>
            </a:endParaRPr>
          </a:p>
          <a:p>
            <a:pPr lvl="2" algn="just">
              <a:spcBef>
                <a:spcPct val="20000"/>
              </a:spcBef>
            </a:pPr>
            <a:r>
              <a:rPr lang="en-US" altLang="en-US" b="1" dirty="0">
                <a:latin typeface="Garamond" pitchFamily="18" charset="0"/>
              </a:rPr>
              <a:t>	 	    1 		    0 		      8</a:t>
            </a:r>
          </a:p>
          <a:p>
            <a:pPr lvl="2" algn="just">
              <a:spcBef>
                <a:spcPct val="20000"/>
              </a:spcBef>
            </a:pPr>
            <a:r>
              <a:rPr lang="en-US" altLang="en-US" b="1" dirty="0">
                <a:latin typeface="Garamond" pitchFamily="18" charset="0"/>
              </a:rPr>
              <a:t>		    2 		    1 		      4</a:t>
            </a:r>
          </a:p>
          <a:p>
            <a:pPr lvl="2" algn="just">
              <a:spcBef>
                <a:spcPct val="20000"/>
              </a:spcBef>
            </a:pPr>
            <a:r>
              <a:rPr lang="en-US" altLang="en-US" b="1" dirty="0">
                <a:latin typeface="Garamond" pitchFamily="18" charset="0"/>
              </a:rPr>
              <a:t>	 	    3 		    2 		      9</a:t>
            </a:r>
          </a:p>
          <a:p>
            <a:pPr lvl="2" algn="just">
              <a:spcBef>
                <a:spcPct val="20000"/>
              </a:spcBef>
            </a:pPr>
            <a:r>
              <a:rPr lang="en-US" altLang="en-US" b="1" dirty="0">
                <a:latin typeface="Garamond" pitchFamily="18" charset="0"/>
              </a:rPr>
              <a:t>	 	    4 		    3 		      5</a:t>
            </a:r>
            <a:endParaRPr lang="en-US" altLang="en-US" dirty="0">
              <a:latin typeface="Garamond" pitchFamily="18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609600" y="4191000"/>
            <a:ext cx="8229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1800" dirty="0">
              <a:latin typeface="Garamond" pitchFamily="18" charset="0"/>
            </a:endParaRP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6096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22" name="Line 7"/>
          <p:cNvSpPr>
            <a:spLocks noChangeShapeType="1"/>
          </p:cNvSpPr>
          <p:nvPr/>
        </p:nvSpPr>
        <p:spPr bwMode="auto">
          <a:xfrm>
            <a:off x="88392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>
            <a:off x="28194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>
            <a:off x="42672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25" name="Line 10"/>
          <p:cNvSpPr>
            <a:spLocks noChangeShapeType="1"/>
          </p:cNvSpPr>
          <p:nvPr/>
        </p:nvSpPr>
        <p:spPr bwMode="auto">
          <a:xfrm>
            <a:off x="6781800" y="4191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457200" y="5037138"/>
            <a:ext cx="268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0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2667000" y="5037138"/>
            <a:ext cx="268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8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4114800" y="5037138"/>
            <a:ext cx="338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12</a:t>
            </a: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6629400" y="5037138"/>
            <a:ext cx="338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21</a:t>
            </a: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8686800" y="503713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aramond" pitchFamily="18" charset="0"/>
              </a:rPr>
              <a:t>26</a:t>
            </a:r>
          </a:p>
        </p:txBody>
      </p:sp>
      <p:sp>
        <p:nvSpPr>
          <p:cNvPr id="9231" name="Text Box 17"/>
          <p:cNvSpPr txBox="1">
            <a:spLocks noChangeArrowheads="1"/>
          </p:cNvSpPr>
          <p:nvPr/>
        </p:nvSpPr>
        <p:spPr bwMode="auto">
          <a:xfrm>
            <a:off x="1371600" y="4354513"/>
            <a:ext cx="390525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P1</a:t>
            </a:r>
          </a:p>
        </p:txBody>
      </p:sp>
      <p:sp>
        <p:nvSpPr>
          <p:cNvPr id="9232" name="Text Box 18"/>
          <p:cNvSpPr txBox="1">
            <a:spLocks noChangeArrowheads="1"/>
          </p:cNvSpPr>
          <p:nvPr/>
        </p:nvSpPr>
        <p:spPr bwMode="auto">
          <a:xfrm>
            <a:off x="33528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P2</a:t>
            </a:r>
          </a:p>
        </p:txBody>
      </p:sp>
      <p:sp>
        <p:nvSpPr>
          <p:cNvPr id="9233" name="Text Box 19"/>
          <p:cNvSpPr txBox="1">
            <a:spLocks noChangeArrowheads="1"/>
          </p:cNvSpPr>
          <p:nvPr/>
        </p:nvSpPr>
        <p:spPr bwMode="auto">
          <a:xfrm>
            <a:off x="53340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P3</a:t>
            </a:r>
          </a:p>
        </p:txBody>
      </p:sp>
      <p:sp>
        <p:nvSpPr>
          <p:cNvPr id="9234" name="Text Box 20"/>
          <p:cNvSpPr txBox="1">
            <a:spLocks noChangeArrowheads="1"/>
          </p:cNvSpPr>
          <p:nvPr/>
        </p:nvSpPr>
        <p:spPr bwMode="auto">
          <a:xfrm>
            <a:off x="7696200" y="4354513"/>
            <a:ext cx="404813" cy="3365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latin typeface="Garamond" pitchFamily="18" charset="0"/>
              </a:rPr>
              <a:t>P4</a:t>
            </a:r>
          </a:p>
        </p:txBody>
      </p:sp>
      <p:sp>
        <p:nvSpPr>
          <p:cNvPr id="9235" name="Text Box 21"/>
          <p:cNvSpPr txBox="1">
            <a:spLocks noChangeArrowheads="1"/>
          </p:cNvSpPr>
          <p:nvPr/>
        </p:nvSpPr>
        <p:spPr bwMode="auto">
          <a:xfrm>
            <a:off x="517525" y="3630613"/>
            <a:ext cx="738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800" b="1" dirty="0">
                <a:latin typeface="Garamond" pitchFamily="18" charset="0"/>
              </a:rPr>
              <a:t>F</a:t>
            </a:r>
            <a:r>
              <a:rPr lang="ro-RO" altLang="en-US" sz="1800" b="1">
                <a:latin typeface="Garamond" pitchFamily="18" charset="0"/>
              </a:rPr>
              <a:t>IFO</a:t>
            </a:r>
            <a:endParaRPr lang="en-US" altLang="en-US" sz="1800" b="1" dirty="0">
              <a:latin typeface="Garamond" pitchFamily="18" charset="0"/>
            </a:endParaRPr>
          </a:p>
        </p:txBody>
      </p:sp>
      <p:sp>
        <p:nvSpPr>
          <p:cNvPr id="9236" name="Text Box 22"/>
          <p:cNvSpPr txBox="1">
            <a:spLocks noChangeArrowheads="1"/>
          </p:cNvSpPr>
          <p:nvPr/>
        </p:nvSpPr>
        <p:spPr bwMode="auto">
          <a:xfrm>
            <a:off x="725488" y="5573713"/>
            <a:ext cx="84251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dirty="0">
                <a:latin typeface="Garamond" pitchFamily="18" charset="0"/>
              </a:rPr>
              <a:t>Average residence time = ( (8-0) + (12-1) + (21-2) + (26-3) )/4 = 61/4 = 15.25</a:t>
            </a:r>
          </a:p>
        </p:txBody>
      </p:sp>
      <p:sp>
        <p:nvSpPr>
          <p:cNvPr id="9237" name="Text Box 27"/>
          <p:cNvSpPr txBox="1">
            <a:spLocks noChangeArrowheads="1"/>
          </p:cNvSpPr>
          <p:nvPr/>
        </p:nvSpPr>
        <p:spPr bwMode="auto">
          <a:xfrm>
            <a:off x="365777" y="6292850"/>
            <a:ext cx="192751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 dirty="0">
                <a:latin typeface="Garamond" pitchFamily="18" charset="0"/>
              </a:rPr>
              <a:t>CPU residence time</a:t>
            </a:r>
          </a:p>
        </p:txBody>
      </p:sp>
      <p:sp>
        <p:nvSpPr>
          <p:cNvPr id="9238" name="Line 28"/>
          <p:cNvSpPr>
            <a:spLocks noChangeShapeType="1"/>
          </p:cNvSpPr>
          <p:nvPr/>
        </p:nvSpPr>
        <p:spPr bwMode="auto">
          <a:xfrm flipV="1">
            <a:off x="2057400" y="58674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240" name="Text Box 31"/>
          <p:cNvSpPr txBox="1">
            <a:spLocks noChangeArrowheads="1"/>
          </p:cNvSpPr>
          <p:nvPr/>
        </p:nvSpPr>
        <p:spPr bwMode="auto">
          <a:xfrm>
            <a:off x="1255714" y="381000"/>
            <a:ext cx="73914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Scheduling algorithms – FIFO example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EA35434-7E70-47F3-9095-61A4B5507933}" type="slidenum">
              <a:rPr lang="en-US" altLang="en-US"/>
              <a:pPr/>
              <a:t>9</a:t>
            </a:fld>
            <a:endParaRPr lang="en-US" altLang="en-US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33400" y="1219200"/>
            <a:ext cx="82296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747713" indent="-747713">
              <a:defRPr sz="1600">
                <a:solidFill>
                  <a:schemeClr val="tx1"/>
                </a:solidFill>
                <a:latin typeface="Arial" charset="0"/>
              </a:defRPr>
            </a:lvl1pPr>
            <a:lvl2pPr marL="1323975" indent="-461963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200" b="1" dirty="0">
                <a:solidFill>
                  <a:schemeClr val="accent2"/>
                </a:solidFill>
                <a:latin typeface="Garamond" pitchFamily="18" charset="0"/>
              </a:rPr>
              <a:t>Shortest Job First </a:t>
            </a:r>
            <a:r>
              <a:rPr lang="ro-RO" altLang="en-US" sz="2200" b="1" dirty="0">
                <a:solidFill>
                  <a:schemeClr val="accent2"/>
                </a:solidFill>
                <a:latin typeface="Garamond" pitchFamily="18" charset="0"/>
              </a:rPr>
              <a:t>(</a:t>
            </a:r>
            <a:r>
              <a:rPr lang="en-US" altLang="en-US" sz="2200" b="1" dirty="0">
                <a:solidFill>
                  <a:schemeClr val="accent2"/>
                </a:solidFill>
                <a:latin typeface="Garamond" pitchFamily="18" charset="0"/>
              </a:rPr>
              <a:t>SJ</a:t>
            </a:r>
            <a:r>
              <a:rPr lang="ro-RO" altLang="en-US" sz="2200" b="1" dirty="0">
                <a:solidFill>
                  <a:schemeClr val="accent2"/>
                </a:solidFill>
                <a:latin typeface="Garamond" pitchFamily="18" charset="0"/>
              </a:rPr>
              <a:t>F)</a:t>
            </a:r>
            <a:r>
              <a:rPr lang="en-US" altLang="en-US" sz="2200" b="1" dirty="0">
                <a:solidFill>
                  <a:schemeClr val="accent2"/>
                </a:solidFill>
                <a:latin typeface="Garamond" pitchFamily="18" charset="0"/>
              </a:rPr>
              <a:t>:</a:t>
            </a:r>
            <a:endParaRPr lang="en-US" altLang="en-US" sz="2200" b="1" dirty="0">
              <a:latin typeface="Garamond" pitchFamily="18" charset="0"/>
            </a:endParaRPr>
          </a:p>
          <a:p>
            <a:pPr lvl="1" algn="just">
              <a:spcBef>
                <a:spcPct val="20000"/>
              </a:spcBef>
              <a:buFont typeface="Symbol" pitchFamily="18" charset="2"/>
              <a:buChar char="·"/>
            </a:pPr>
            <a:r>
              <a:rPr lang="en-US" altLang="en-US" sz="2200" dirty="0">
                <a:latin typeface="Garamond" pitchFamily="18" charset="0"/>
              </a:rPr>
              <a:t>The algorithm is optimal for minimizing the queue waiting time but impossible to implement in practice. Next process to come must be foreseen by the historical basis.</a:t>
            </a:r>
          </a:p>
          <a:p>
            <a:pPr lvl="1" algn="just">
              <a:spcBef>
                <a:spcPct val="20000"/>
              </a:spcBef>
              <a:buFont typeface="Symbol" pitchFamily="18" charset="2"/>
              <a:buChar char="·"/>
            </a:pPr>
            <a:r>
              <a:rPr lang="en-US" altLang="en-US" sz="2200" dirty="0">
                <a:latin typeface="Garamond" pitchFamily="18" charset="0"/>
              </a:rPr>
              <a:t>Time prediction that the process will use for the next scheduling:</a:t>
            </a:r>
          </a:p>
          <a:p>
            <a:pPr algn="just">
              <a:spcBef>
                <a:spcPct val="20000"/>
              </a:spcBef>
            </a:pPr>
            <a:r>
              <a:rPr lang="en-US" altLang="en-US" sz="2200" dirty="0">
                <a:latin typeface="Garamond" pitchFamily="18" charset="0"/>
              </a:rPr>
              <a:t> 	</a:t>
            </a:r>
            <a:r>
              <a:rPr lang="en-US" altLang="en-US" sz="2200" b="1" dirty="0">
                <a:latin typeface="Garamond" pitchFamily="18" charset="0"/>
              </a:rPr>
              <a:t>t( n+1 ) 	= w * t( n ) + ( 1 - w )  * T( n )</a:t>
            </a:r>
          </a:p>
          <a:p>
            <a:pPr algn="just">
              <a:spcBef>
                <a:spcPct val="20000"/>
              </a:spcBef>
            </a:pPr>
            <a:endParaRPr lang="en-US" altLang="en-US" sz="2200" dirty="0">
              <a:latin typeface="Garamond" pitchFamily="18" charset="0"/>
            </a:endParaRPr>
          </a:p>
          <a:p>
            <a:pPr algn="just">
              <a:lnSpc>
                <a:spcPct val="120000"/>
              </a:lnSpc>
              <a:spcBef>
                <a:spcPct val="20000"/>
              </a:spcBef>
            </a:pPr>
            <a:r>
              <a:rPr lang="en-US" altLang="en-US" sz="2200" dirty="0">
                <a:latin typeface="Garamond" pitchFamily="18" charset="0"/>
              </a:rPr>
              <a:t>where:  	t(n+1)   next burst time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</a:pPr>
            <a:r>
              <a:rPr lang="en-US" altLang="en-US" sz="2200" dirty="0">
                <a:latin typeface="Garamond" pitchFamily="18" charset="0"/>
              </a:rPr>
              <a:t> 		t(n)       	actual burst time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</a:pPr>
            <a:r>
              <a:rPr lang="en-US" altLang="en-US" sz="2200" dirty="0">
                <a:latin typeface="Garamond" pitchFamily="18" charset="0"/>
              </a:rPr>
              <a:t>		T(n)     	previous burst average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</a:pPr>
            <a:r>
              <a:rPr lang="en-US" altLang="en-US" sz="2200" dirty="0">
                <a:latin typeface="Garamond" pitchFamily="18" charset="0"/>
              </a:rPr>
              <a:t>		w       	weighted factor reflecting current or previous bursts</a:t>
            </a:r>
          </a:p>
          <a:p>
            <a:pPr algn="just">
              <a:spcBef>
                <a:spcPct val="20000"/>
              </a:spcBef>
            </a:pPr>
            <a:r>
              <a:rPr lang="en-US" altLang="en-US" sz="2200" dirty="0">
                <a:latin typeface="Garamond" pitchFamily="18" charset="0"/>
              </a:rPr>
              <a:t> 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1295400" y="381000"/>
            <a:ext cx="73152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300" b="1" dirty="0">
                <a:solidFill>
                  <a:srgbClr val="FF0000"/>
                </a:solidFill>
                <a:latin typeface="Garamond" pitchFamily="18" charset="0"/>
              </a:rPr>
              <a:t>Scheduling algorithms – SJF example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7770</TotalTime>
  <Words>1676</Words>
  <Application>Microsoft Office PowerPoint</Application>
  <PresentationFormat>On-screen Show (4:3)</PresentationFormat>
  <Paragraphs>213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</vt:lpstr>
      <vt:lpstr>Garamond</vt:lpstr>
      <vt:lpstr>Symbol</vt:lpstr>
      <vt:lpstr>Times New Roman</vt:lpstr>
      <vt:lpstr>Blank Presentation</vt:lpstr>
      <vt:lpstr>PowerPoint Presentation</vt:lpstr>
      <vt:lpstr>PowerPoint Presentation</vt:lpstr>
      <vt:lpstr>CPU scheduling</vt:lpstr>
      <vt:lpstr>CPU scheduling</vt:lpstr>
      <vt:lpstr>CPU scheduling</vt:lpstr>
      <vt:lpstr>CPU scheduling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Planificarea UCP</dc:title>
  <dc:creator>RZ</dc:creator>
  <cp:lastModifiedBy>RZ</cp:lastModifiedBy>
  <cp:revision>198</cp:revision>
  <dcterms:created xsi:type="dcterms:W3CDTF">2000-11-27T22:20:23Z</dcterms:created>
  <dcterms:modified xsi:type="dcterms:W3CDTF">2025-04-22T09:29:13Z</dcterms:modified>
</cp:coreProperties>
</file>